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42" r:id="rId4"/>
    <p:sldId id="259" r:id="rId5"/>
    <p:sldId id="260" r:id="rId6"/>
    <p:sldId id="261" r:id="rId7"/>
    <p:sldId id="262" r:id="rId8"/>
    <p:sldId id="297" r:id="rId9"/>
    <p:sldId id="339" r:id="rId10"/>
    <p:sldId id="263" r:id="rId11"/>
    <p:sldId id="325" r:id="rId12"/>
    <p:sldId id="329" r:id="rId13"/>
    <p:sldId id="330" r:id="rId14"/>
    <p:sldId id="331" r:id="rId15"/>
    <p:sldId id="343" r:id="rId16"/>
    <p:sldId id="344" r:id="rId17"/>
    <p:sldId id="356" r:id="rId18"/>
    <p:sldId id="346" r:id="rId19"/>
    <p:sldId id="355" r:id="rId20"/>
    <p:sldId id="348" r:id="rId21"/>
    <p:sldId id="332" r:id="rId22"/>
    <p:sldId id="349" r:id="rId23"/>
    <p:sldId id="350" r:id="rId24"/>
    <p:sldId id="351" r:id="rId25"/>
    <p:sldId id="352" r:id="rId26"/>
    <p:sldId id="353" r:id="rId27"/>
    <p:sldId id="334" r:id="rId28"/>
    <p:sldId id="335" r:id="rId29"/>
    <p:sldId id="354" r:id="rId30"/>
    <p:sldId id="274" r:id="rId31"/>
    <p:sldId id="340" r:id="rId32"/>
    <p:sldId id="281" r:id="rId33"/>
    <p:sldId id="275" r:id="rId34"/>
    <p:sldId id="276" r:id="rId35"/>
    <p:sldId id="277" r:id="rId36"/>
    <p:sldId id="278" r:id="rId37"/>
    <p:sldId id="283" r:id="rId38"/>
    <p:sldId id="284" r:id="rId39"/>
    <p:sldId id="309" r:id="rId40"/>
    <p:sldId id="310" r:id="rId41"/>
    <p:sldId id="288" r:id="rId42"/>
    <p:sldId id="289" r:id="rId43"/>
    <p:sldId id="311" r:id="rId44"/>
    <p:sldId id="312" r:id="rId45"/>
    <p:sldId id="313" r:id="rId46"/>
    <p:sldId id="31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8/26/2021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8/26/2021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8/26/2021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26/08/2021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26/08/2021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26/08/2021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26/08/2021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26/08/2021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26/08/2021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4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8/26/2021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4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8/26/2021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4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26/08/2021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088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4855"/>
            <a:ext cx="9144000" cy="707886"/>
          </a:xfrm>
          <a:prstGeom prst="rect">
            <a:avLst/>
          </a:prstGeom>
        </p:spPr>
        <p:txBody>
          <a:bodyPr wrap="square">
            <a:spAutoFit/>
          </a:bodyPr>
          <a:lstStyle/>
          <a:p>
            <a:pPr algn="ctr" fontAlgn="auto">
              <a:spcBef>
                <a:spcPts val="0"/>
              </a:spcBef>
              <a:spcAft>
                <a:spcPts val="0"/>
              </a:spcAft>
              <a:defRPr/>
            </a:pP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Erti</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Sebenar</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KEMERDEKAAN</a:t>
            </a:r>
            <a:endParaRPr lang="en-US" sz="4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190500" y="1676400"/>
            <a:ext cx="8763000" cy="1569660"/>
          </a:xfrm>
          <a:prstGeom prst="rect">
            <a:avLst/>
          </a:prstGeom>
          <a:solidFill>
            <a:srgbClr val="990000">
              <a:alpha val="64000"/>
            </a:srgbClr>
          </a:solidFill>
        </p:spPr>
        <p:txBody>
          <a:bodyPr wrap="square">
            <a:spAutoFit/>
          </a:bodyPr>
          <a:lstStyle/>
          <a:p>
            <a:pPr algn="ctr" rtl="1"/>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a:t>
            </a:r>
            <a:r>
              <a:rPr lang="en-US" sz="3200" b="1" dirty="0" err="1" smtClean="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embebaskan</a:t>
            </a:r>
            <a:r>
              <a:rPr lang="en-US" sz="32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cara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hidup</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dari</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dibelenggu</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pemikiran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serta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perilaku</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yang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menyimpang</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mengundang</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kemurkaan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Allah</a:t>
            </a:r>
            <a:endParaRPr lang="ar-SA"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8" name="Rectangle 7"/>
          <p:cNvSpPr/>
          <p:nvPr/>
        </p:nvSpPr>
        <p:spPr>
          <a:xfrm>
            <a:off x="190500" y="3958442"/>
            <a:ext cx="8763000" cy="2062103"/>
          </a:xfrm>
          <a:prstGeom prst="rect">
            <a:avLst/>
          </a:prstGeom>
          <a:solidFill>
            <a:srgbClr val="990000">
              <a:alpha val="64000"/>
            </a:srgbClr>
          </a:solidFill>
        </p:spPr>
        <p:txBody>
          <a:bodyPr wrap="square">
            <a:spAutoFit/>
          </a:bodyPr>
          <a:lstStyle/>
          <a:p>
            <a:pPr algn="ctr" rtl="1"/>
            <a:r>
              <a:rPr lang="en-US" sz="3200" b="1" dirty="0" err="1" smtClean="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Membebaskan</a:t>
            </a:r>
            <a:r>
              <a:rPr lang="en-US" sz="32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diri</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dari</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mengikut</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telunjuk</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jahat</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hawa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nafsu</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godaan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syaitan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lalu</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patuh</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sepenuhnya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apa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yang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diperintahkan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Allah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meninggalkan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laranganNya</a:t>
            </a:r>
            <a:endParaRPr lang="ar-SA"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2534688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893" y="1282005"/>
            <a:ext cx="8001001" cy="2585323"/>
          </a:xfrm>
          <a:prstGeom prst="rect">
            <a:avLst/>
          </a:prstGeom>
          <a:solidFill>
            <a:schemeClr val="bg2">
              <a:lumMod val="50000"/>
              <a:alpha val="90000"/>
            </a:schemeClr>
          </a:solidFill>
        </p:spPr>
        <p:txBody>
          <a:bodyPr wrap="square">
            <a:spAutoFit/>
          </a:bodyPr>
          <a:lstStyle/>
          <a:p>
            <a:pPr algn="ctr" rtl="1"/>
            <a:r>
              <a:rPr lang="ar-SA" sz="5400" b="1" dirty="0">
                <a:solidFill>
                  <a:schemeClr val="accent5">
                    <a:lumMod val="40000"/>
                    <a:lumOff val="60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الَّذِينَ إِن مَّكَّنَّاهُمْ فِي الأَرْضِ أَقَامُوا الصَّلاةَ وَآتَوُا الزَّكَاةَ وَأَمَرُوا بِالْمَعْرُوفِ وَنَهَوْا عَنِ الْمُنكَرِ ۗ وَلِلَّـهِ عَاقِبَةُ الأُمُورِ</a:t>
            </a:r>
            <a:endParaRPr lang="en-US" sz="5400" b="1" dirty="0">
              <a:solidFill>
                <a:schemeClr val="accent5">
                  <a:lumMod val="40000"/>
                  <a:lumOff val="60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Oval 6"/>
          <p:cNvSpPr/>
          <p:nvPr/>
        </p:nvSpPr>
        <p:spPr>
          <a:xfrm>
            <a:off x="228600" y="152400"/>
            <a:ext cx="8763000" cy="901005"/>
          </a:xfrm>
          <a:prstGeom prst="ellipse">
            <a:avLst/>
          </a:prstGeom>
          <a:solidFill>
            <a:schemeClr val="accent2">
              <a:lumMod val="20000"/>
              <a:lumOff val="80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al-Haj,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41</a:t>
            </a:r>
          </a:p>
        </p:txBody>
      </p:sp>
      <p:sp>
        <p:nvSpPr>
          <p:cNvPr id="8" name="Rectangle 7"/>
          <p:cNvSpPr/>
          <p:nvPr/>
        </p:nvSpPr>
        <p:spPr>
          <a:xfrm>
            <a:off x="228600" y="3962400"/>
            <a:ext cx="8763000" cy="2667000"/>
          </a:xfrm>
          <a:prstGeom prst="rect">
            <a:avLst/>
          </a:prstGeom>
          <a:solidFill>
            <a:srgbClr val="FFFF00">
              <a:alpha val="6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solidFill>
                <a:latin typeface="Arial Black" pitchFamily="34" charset="0"/>
              </a:rPr>
              <a:t>Maksudnya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Iaitu</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mereka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umat</a:t>
            </a:r>
            <a:r>
              <a:rPr lang="en-US" sz="2200" b="1" dirty="0">
                <a:solidFill>
                  <a:schemeClr val="tx1"/>
                </a:solidFill>
                <a:latin typeface="Arial Black" pitchFamily="34" charset="0"/>
              </a:rPr>
              <a:t> Islam) yang </a:t>
            </a:r>
            <a:r>
              <a:rPr lang="en-US" sz="2200" b="1" dirty="0" err="1">
                <a:solidFill>
                  <a:schemeClr val="tx1"/>
                </a:solidFill>
                <a:latin typeface="Arial Black" pitchFamily="34" charset="0"/>
              </a:rPr>
              <a:t>jika</a:t>
            </a:r>
            <a:r>
              <a:rPr lang="en-US" sz="2200" b="1" dirty="0">
                <a:solidFill>
                  <a:schemeClr val="tx1"/>
                </a:solidFill>
                <a:latin typeface="Arial Black" pitchFamily="34" charset="0"/>
              </a:rPr>
              <a:t> Kami </a:t>
            </a:r>
            <a:r>
              <a:rPr lang="en-US" sz="2200" b="1" dirty="0" err="1">
                <a:solidFill>
                  <a:schemeClr val="tx1"/>
                </a:solidFill>
                <a:latin typeface="Arial Black" pitchFamily="34" charset="0"/>
              </a:rPr>
              <a:t>berikan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mereka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kekuasaan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memerintah</a:t>
            </a:r>
            <a:r>
              <a:rPr lang="en-US" sz="2200" b="1" dirty="0">
                <a:solidFill>
                  <a:schemeClr val="tx1"/>
                </a:solidFill>
                <a:latin typeface="Arial Black" pitchFamily="34" charset="0"/>
              </a:rPr>
              <a:t> di </a:t>
            </a:r>
            <a:r>
              <a:rPr lang="en-US" sz="2200" b="1" dirty="0" err="1">
                <a:solidFill>
                  <a:schemeClr val="tx1"/>
                </a:solidFill>
                <a:latin typeface="Arial Black" pitchFamily="34" charset="0"/>
              </a:rPr>
              <a:t>bumi</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nescaya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mereka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mendirikan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sembahyang</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serta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memberi</a:t>
            </a:r>
            <a:r>
              <a:rPr lang="en-US" sz="2200" b="1" dirty="0">
                <a:solidFill>
                  <a:schemeClr val="tx1"/>
                </a:solidFill>
                <a:latin typeface="Arial Black" pitchFamily="34" charset="0"/>
              </a:rPr>
              <a:t> zakat, </a:t>
            </a:r>
            <a:r>
              <a:rPr lang="en-US" sz="2200" b="1" dirty="0" err="1">
                <a:solidFill>
                  <a:schemeClr val="tx1"/>
                </a:solidFill>
                <a:latin typeface="Arial Black" pitchFamily="34" charset="0"/>
              </a:rPr>
              <a:t>dan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mereka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menyuruh</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berbuat</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kebaikan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serta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melarang</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dari</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melakukan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kejahatan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dan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perkara</a:t>
            </a:r>
            <a:r>
              <a:rPr lang="en-US" sz="2200" b="1" dirty="0">
                <a:solidFill>
                  <a:schemeClr val="tx1"/>
                </a:solidFill>
                <a:latin typeface="Arial Black" pitchFamily="34" charset="0"/>
              </a:rPr>
              <a:t> yang </a:t>
            </a:r>
            <a:r>
              <a:rPr lang="en-US" sz="2200" b="1" dirty="0" err="1">
                <a:solidFill>
                  <a:schemeClr val="tx1"/>
                </a:solidFill>
                <a:latin typeface="Arial Black" pitchFamily="34" charset="0"/>
              </a:rPr>
              <a:t>mungkar</a:t>
            </a:r>
            <a:r>
              <a:rPr lang="en-US" sz="2200" b="1" dirty="0">
                <a:solidFill>
                  <a:schemeClr val="tx1"/>
                </a:solidFill>
                <a:latin typeface="Arial Black" pitchFamily="34" charset="0"/>
              </a:rPr>
              <a:t>. Dan (</a:t>
            </a:r>
            <a:r>
              <a:rPr lang="en-US" sz="2200" b="1" dirty="0" err="1">
                <a:solidFill>
                  <a:schemeClr val="tx1"/>
                </a:solidFill>
                <a:latin typeface="Arial Black" pitchFamily="34" charset="0"/>
              </a:rPr>
              <a:t>ingatlah</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bagi</a:t>
            </a:r>
            <a:r>
              <a:rPr lang="en-US" sz="2200" b="1" dirty="0">
                <a:solidFill>
                  <a:schemeClr val="tx1"/>
                </a:solidFill>
                <a:latin typeface="Arial Black" pitchFamily="34" charset="0"/>
              </a:rPr>
              <a:t> Allah </a:t>
            </a:r>
            <a:r>
              <a:rPr lang="en-US" sz="2200" b="1" dirty="0" err="1">
                <a:solidFill>
                  <a:schemeClr val="tx1"/>
                </a:solidFill>
                <a:latin typeface="Arial Black" pitchFamily="34" charset="0"/>
              </a:rPr>
              <a:t>jualah</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kesudahan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segala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urusan</a:t>
            </a:r>
            <a:r>
              <a:rPr lang="en-US" sz="2200" b="1" dirty="0">
                <a:solidFill>
                  <a:schemeClr val="tx1"/>
                </a:solidFill>
                <a:latin typeface="Arial Black" pitchFamily="34" charset="0"/>
              </a:rPr>
              <a:t>.</a:t>
            </a:r>
            <a:endParaRPr lang="en-US" sz="2200" b="1" dirty="0">
              <a:solidFill>
                <a:srgbClr val="FC10DA"/>
              </a:solidFill>
              <a:latin typeface="Arial Black" pitchFamily="34" charset="0"/>
            </a:endParaRPr>
          </a:p>
        </p:txBody>
      </p:sp>
    </p:spTree>
    <p:extLst>
      <p:ext uri="{BB962C8B-B14F-4D97-AF65-F5344CB8AC3E}">
        <p14:creationId xmlns:p14="http://schemas.microsoft.com/office/powerpoint/2010/main" val="554448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9649" y="1676400"/>
            <a:ext cx="8182594" cy="4247317"/>
          </a:xfrm>
          <a:prstGeom prst="rect">
            <a:avLst/>
          </a:prstGeom>
          <a:solidFill>
            <a:schemeClr val="tx1">
              <a:alpha val="69000"/>
            </a:schemeClr>
          </a:solidFill>
        </p:spPr>
        <p:txBody>
          <a:bodyPr wrap="square">
            <a:spAutoFit/>
          </a:bodyPr>
          <a:lstStyle/>
          <a:p>
            <a:pPr algn="ctr" fontAlgn="auto">
              <a:spcBef>
                <a:spcPts val="0"/>
              </a:spcBef>
              <a:spcAft>
                <a:spcPts val="0"/>
              </a:spcAft>
              <a:defRPr/>
            </a:pPr>
            <a:r>
              <a:rPr lang="fi-FI" sz="3000" dirty="0" smtClean="0">
                <a:ln>
                  <a:solidFill>
                    <a:sysClr val="windowText" lastClr="000000"/>
                  </a:solidFill>
                </a:ln>
                <a:solidFill>
                  <a:schemeClr val="accent6">
                    <a:lumMod val="40000"/>
                    <a:lumOff val="60000"/>
                  </a:schemeClr>
                </a:solidFill>
                <a:latin typeface="Arial Black" pitchFamily="34" charset="0"/>
              </a:rPr>
              <a:t>“ ia </a:t>
            </a:r>
            <a:r>
              <a:rPr lang="fi-FI" sz="3000" dirty="0">
                <a:ln>
                  <a:solidFill>
                    <a:sysClr val="windowText" lastClr="000000"/>
                  </a:solidFill>
                </a:ln>
                <a:solidFill>
                  <a:schemeClr val="accent6">
                    <a:lumMod val="40000"/>
                    <a:lumOff val="60000"/>
                  </a:schemeClr>
                </a:solidFill>
                <a:latin typeface="Arial Black" pitchFamily="34" charset="0"/>
              </a:rPr>
              <a:t>adalah perubahan daripada ajaran yang mematikan hati kepada ajaran yang menghidupkan dan menyuburkan; daripada i‘tiqad-i‘tiqad yang serong dan terpesong kepada i‘tiqad yang subur dan merdeka; daripada fikiran-fikiran yang menyekat kemajuan kepada fikiran yang membebaskan kemajuan..”</a:t>
            </a:r>
            <a:endParaRPr lang="en-US" sz="3000" dirty="0">
              <a:ln>
                <a:solidFill>
                  <a:sysClr val="windowText" lastClr="000000"/>
                </a:solidFill>
              </a:ln>
              <a:solidFill>
                <a:schemeClr val="accent6">
                  <a:lumMod val="40000"/>
                  <a:lumOff val="60000"/>
                </a:schemeClr>
              </a:solidFill>
              <a:latin typeface="Arial Black" pitchFamily="34" charset="0"/>
            </a:endParaRPr>
          </a:p>
        </p:txBody>
      </p:sp>
      <p:sp>
        <p:nvSpPr>
          <p:cNvPr id="2" name="Rectangle 1"/>
          <p:cNvSpPr/>
          <p:nvPr/>
        </p:nvSpPr>
        <p:spPr>
          <a:xfrm>
            <a:off x="693051" y="304800"/>
            <a:ext cx="7714356" cy="584775"/>
          </a:xfrm>
          <a:prstGeom prst="rect">
            <a:avLst/>
          </a:prstGeom>
        </p:spPr>
        <p:txBody>
          <a:bodyPr wrap="none">
            <a:spAutoFit/>
          </a:bodyPr>
          <a:lstStyle/>
          <a:p>
            <a:pPr algn="ct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Pendeta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Za’ba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pernah</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menyebut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60774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28452" y="1447800"/>
            <a:ext cx="8182594" cy="2400657"/>
          </a:xfrm>
          <a:prstGeom prst="rect">
            <a:avLst/>
          </a:prstGeom>
          <a:solidFill>
            <a:schemeClr val="tx1">
              <a:alpha val="69000"/>
            </a:schemeClr>
          </a:solidFill>
        </p:spPr>
        <p:txBody>
          <a:bodyPr wrap="square">
            <a:spAutoFit/>
          </a:bodyPr>
          <a:lstStyle/>
          <a:p>
            <a:pPr algn="ctr" fontAlgn="auto">
              <a:spcBef>
                <a:spcPts val="0"/>
              </a:spcBef>
              <a:spcAft>
                <a:spcPts val="0"/>
              </a:spcAft>
              <a:defRPr/>
            </a:pPr>
            <a:r>
              <a:rPr lang="fi-FI" sz="3000" dirty="0" smtClean="0">
                <a:ln>
                  <a:solidFill>
                    <a:sysClr val="windowText" lastClr="000000"/>
                  </a:solidFill>
                </a:ln>
                <a:solidFill>
                  <a:schemeClr val="accent6">
                    <a:lumMod val="40000"/>
                    <a:lumOff val="60000"/>
                  </a:schemeClr>
                </a:solidFill>
                <a:latin typeface="Arial Black" pitchFamily="34" charset="0"/>
              </a:rPr>
              <a:t> </a:t>
            </a:r>
            <a:r>
              <a:rPr lang="fi-FI" sz="3000" dirty="0">
                <a:ln>
                  <a:solidFill>
                    <a:sysClr val="windowText" lastClr="000000"/>
                  </a:solidFill>
                </a:ln>
                <a:solidFill>
                  <a:schemeClr val="accent6">
                    <a:lumMod val="40000"/>
                    <a:lumOff val="60000"/>
                  </a:schemeClr>
                </a:solidFill>
                <a:latin typeface="Arial Black" pitchFamily="34" charset="0"/>
              </a:rPr>
              <a:t>“ </a:t>
            </a:r>
            <a:r>
              <a:rPr lang="fi-FI" sz="3000" dirty="0" smtClean="0">
                <a:ln>
                  <a:solidFill>
                    <a:sysClr val="windowText" lastClr="000000"/>
                  </a:solidFill>
                </a:ln>
                <a:solidFill>
                  <a:schemeClr val="accent6">
                    <a:lumMod val="40000"/>
                    <a:lumOff val="60000"/>
                  </a:schemeClr>
                </a:solidFill>
                <a:latin typeface="Arial Black" pitchFamily="34" charset="0"/>
              </a:rPr>
              <a:t>Segala </a:t>
            </a:r>
            <a:r>
              <a:rPr lang="fi-FI" sz="3000" dirty="0">
                <a:ln>
                  <a:solidFill>
                    <a:sysClr val="windowText" lastClr="000000"/>
                  </a:solidFill>
                </a:ln>
                <a:solidFill>
                  <a:schemeClr val="accent6">
                    <a:lumMod val="40000"/>
                    <a:lumOff val="60000"/>
                  </a:schemeClr>
                </a:solidFill>
                <a:latin typeface="Arial Black" pitchFamily="34" charset="0"/>
              </a:rPr>
              <a:t>apa yang ada di muka bumi ini adalah milik Allah S.W.T dan kita hanya diamanahkan untuk menjaga dan mengusahakannya, tanpa perlu menindas orang </a:t>
            </a:r>
            <a:r>
              <a:rPr lang="fi-FI" sz="3000" dirty="0" smtClean="0">
                <a:ln>
                  <a:solidFill>
                    <a:sysClr val="windowText" lastClr="000000"/>
                  </a:solidFill>
                </a:ln>
                <a:solidFill>
                  <a:schemeClr val="accent6">
                    <a:lumMod val="40000"/>
                    <a:lumOff val="60000"/>
                  </a:schemeClr>
                </a:solidFill>
                <a:latin typeface="Arial Black" pitchFamily="34" charset="0"/>
              </a:rPr>
              <a:t>lain ”</a:t>
            </a:r>
            <a:endParaRPr lang="en-US" sz="3000" dirty="0">
              <a:ln>
                <a:solidFill>
                  <a:sysClr val="windowText" lastClr="000000"/>
                </a:solidFill>
              </a:ln>
              <a:solidFill>
                <a:schemeClr val="accent6">
                  <a:lumMod val="40000"/>
                  <a:lumOff val="60000"/>
                </a:schemeClr>
              </a:solidFill>
              <a:latin typeface="Arial Black" pitchFamily="34" charset="0"/>
            </a:endParaRPr>
          </a:p>
        </p:txBody>
      </p:sp>
      <p:sp>
        <p:nvSpPr>
          <p:cNvPr id="2" name="Rectangle 1"/>
          <p:cNvSpPr/>
          <p:nvPr/>
        </p:nvSpPr>
        <p:spPr>
          <a:xfrm>
            <a:off x="1981200" y="138545"/>
            <a:ext cx="5468164" cy="954107"/>
          </a:xfrm>
          <a:prstGeom prst="rect">
            <a:avLst/>
          </a:prstGeom>
        </p:spPr>
        <p:txBody>
          <a:bodyPr wrap="none">
            <a:spAutoFit/>
          </a:bodyPr>
          <a:lstStyle/>
          <a:p>
            <a:pPr algn="ct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Hj</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Abdul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Limbong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selalu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menekankan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Down Arrow 2"/>
          <p:cNvSpPr/>
          <p:nvPr/>
        </p:nvSpPr>
        <p:spPr>
          <a:xfrm>
            <a:off x="2409949" y="4015838"/>
            <a:ext cx="4419600" cy="860961"/>
          </a:xfrm>
          <a:prstGeom prst="downArrow">
            <a:avLst/>
          </a:prstGeom>
          <a:solidFill>
            <a:schemeClr val="accent5">
              <a:lumMod val="7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a:solidFill>
                    <a:sysClr val="windowText" lastClr="000000"/>
                  </a:solidFill>
                </a:ln>
                <a:solidFill>
                  <a:srgbClr val="FFFF00"/>
                </a:solidFill>
                <a:latin typeface="Arial Black" pitchFamily="34" charset="0"/>
              </a:rPr>
              <a:t>KESANNYA</a:t>
            </a:r>
            <a:endParaRPr lang="en-US" sz="2400" dirty="0">
              <a:solidFill>
                <a:srgbClr val="FFFF00"/>
              </a:solidFill>
            </a:endParaRPr>
          </a:p>
        </p:txBody>
      </p:sp>
      <p:sp>
        <p:nvSpPr>
          <p:cNvPr id="5" name="Rectangle 4"/>
          <p:cNvSpPr/>
          <p:nvPr/>
        </p:nvSpPr>
        <p:spPr>
          <a:xfrm>
            <a:off x="512618" y="5029200"/>
            <a:ext cx="8182594" cy="1384995"/>
          </a:xfrm>
          <a:prstGeom prst="rect">
            <a:avLst/>
          </a:prstGeom>
          <a:solidFill>
            <a:schemeClr val="bg1">
              <a:lumMod val="75000"/>
              <a:alpha val="60000"/>
            </a:schemeClr>
          </a:solidFill>
        </p:spPr>
        <p:txBody>
          <a:bodyPr wrap="square">
            <a:spAutoFit/>
          </a:bodyPr>
          <a:lstStyle/>
          <a:p>
            <a:pPr algn="ctr" fontAlgn="auto">
              <a:spcBef>
                <a:spcPts val="0"/>
              </a:spcBef>
              <a:spcAft>
                <a:spcPts val="0"/>
              </a:spcAft>
              <a:defRPr/>
            </a:pPr>
            <a:r>
              <a:rPr lang="fi-FI" sz="2800" dirty="0" smtClean="0">
                <a:ln>
                  <a:solidFill>
                    <a:sysClr val="windowText" lastClr="000000"/>
                  </a:solidFill>
                </a:ln>
                <a:solidFill>
                  <a:schemeClr val="bg2">
                    <a:lumMod val="25000"/>
                  </a:schemeClr>
                </a:solidFill>
                <a:latin typeface="Arial Black" pitchFamily="34" charset="0"/>
              </a:rPr>
              <a:t>Meningkatkan </a:t>
            </a:r>
            <a:r>
              <a:rPr lang="fi-FI" sz="2800" dirty="0">
                <a:ln>
                  <a:solidFill>
                    <a:sysClr val="windowText" lastClr="000000"/>
                  </a:solidFill>
                </a:ln>
                <a:solidFill>
                  <a:schemeClr val="bg2">
                    <a:lumMod val="25000"/>
                  </a:schemeClr>
                </a:solidFill>
                <a:latin typeface="Arial Black" pitchFamily="34" charset="0"/>
              </a:rPr>
              <a:t>kefahaman </a:t>
            </a:r>
            <a:r>
              <a:rPr lang="fi-FI" sz="2800" dirty="0" smtClean="0">
                <a:ln>
                  <a:solidFill>
                    <a:sysClr val="windowText" lastClr="000000"/>
                  </a:solidFill>
                </a:ln>
                <a:solidFill>
                  <a:schemeClr val="bg2">
                    <a:lumMod val="25000"/>
                  </a:schemeClr>
                </a:solidFill>
                <a:latin typeface="Arial Black" pitchFamily="34" charset="0"/>
              </a:rPr>
              <a:t>orang ramai tentang </a:t>
            </a:r>
            <a:r>
              <a:rPr lang="fi-FI" sz="2800" dirty="0">
                <a:ln>
                  <a:solidFill>
                    <a:sysClr val="windowText" lastClr="000000"/>
                  </a:solidFill>
                </a:ln>
                <a:solidFill>
                  <a:schemeClr val="bg2">
                    <a:lumMod val="25000"/>
                  </a:schemeClr>
                </a:solidFill>
                <a:latin typeface="Arial Black" pitchFamily="34" charset="0"/>
              </a:rPr>
              <a:t>erti sebenar perjuangan yang mereka lakukan selama </a:t>
            </a:r>
            <a:r>
              <a:rPr lang="fi-FI" sz="2800" dirty="0" smtClean="0">
                <a:ln>
                  <a:solidFill>
                    <a:sysClr val="windowText" lastClr="000000"/>
                  </a:solidFill>
                </a:ln>
                <a:solidFill>
                  <a:schemeClr val="bg2">
                    <a:lumMod val="25000"/>
                  </a:schemeClr>
                </a:solidFill>
                <a:latin typeface="Arial Black" pitchFamily="34" charset="0"/>
              </a:rPr>
              <a:t>ini</a:t>
            </a:r>
            <a:endParaRPr lang="en-US" sz="2800" dirty="0">
              <a:ln>
                <a:solidFill>
                  <a:sysClr val="windowText" lastClr="000000"/>
                </a:solidFill>
              </a:ln>
              <a:solidFill>
                <a:schemeClr val="bg2">
                  <a:lumMod val="25000"/>
                </a:schemeClr>
              </a:solidFill>
              <a:latin typeface="Arial Black" pitchFamily="34" charset="0"/>
            </a:endParaRPr>
          </a:p>
        </p:txBody>
      </p:sp>
    </p:spTree>
    <p:extLst>
      <p:ext uri="{BB962C8B-B14F-4D97-AF65-F5344CB8AC3E}">
        <p14:creationId xmlns:p14="http://schemas.microsoft.com/office/powerpoint/2010/main" val="508158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6804" y="138545"/>
            <a:ext cx="5556970" cy="954107"/>
          </a:xfrm>
          <a:prstGeom prst="rect">
            <a:avLst/>
          </a:prstGeom>
        </p:spPr>
        <p:txBody>
          <a:bodyPr wrap="none">
            <a:spAutoFit/>
          </a:bodyP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Lipatan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perjuangan</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Down Arrow 2"/>
          <p:cNvSpPr/>
          <p:nvPr/>
        </p:nvSpPr>
        <p:spPr>
          <a:xfrm>
            <a:off x="1857789" y="3158836"/>
            <a:ext cx="5715000" cy="1165762"/>
          </a:xfrm>
          <a:prstGeom prst="downArrow">
            <a:avLst/>
          </a:prstGeom>
          <a:solidFill>
            <a:schemeClr val="accent5">
              <a:lumMod val="7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a:solidFill>
                    <a:sysClr val="windowText" lastClr="000000"/>
                  </a:solidFill>
                </a:ln>
                <a:solidFill>
                  <a:srgbClr val="FFFF00"/>
                </a:solidFill>
                <a:latin typeface="Arial Black" pitchFamily="34" charset="0"/>
              </a:rPr>
              <a:t>TERHASILLAH</a:t>
            </a:r>
            <a:endParaRPr lang="en-US" sz="2400" dirty="0">
              <a:solidFill>
                <a:srgbClr val="FFFF00"/>
              </a:solidFill>
            </a:endParaRPr>
          </a:p>
        </p:txBody>
      </p:sp>
      <p:sp>
        <p:nvSpPr>
          <p:cNvPr id="5" name="Rectangle 4"/>
          <p:cNvSpPr/>
          <p:nvPr/>
        </p:nvSpPr>
        <p:spPr>
          <a:xfrm>
            <a:off x="623992" y="1676400"/>
            <a:ext cx="8182594" cy="1323439"/>
          </a:xfrm>
          <a:prstGeom prst="rect">
            <a:avLst/>
          </a:prstGeom>
          <a:solidFill>
            <a:schemeClr val="bg1">
              <a:lumMod val="75000"/>
              <a:alpha val="60000"/>
            </a:schemeClr>
          </a:solidFill>
        </p:spPr>
        <p:txBody>
          <a:bodyPr wrap="square">
            <a:spAutoFit/>
          </a:bodyPr>
          <a:lstStyle/>
          <a:p>
            <a:pPr algn="ctr" fontAlgn="auto">
              <a:spcBef>
                <a:spcPts val="0"/>
              </a:spcBef>
              <a:spcAft>
                <a:spcPts val="0"/>
              </a:spcAft>
              <a:defRPr/>
            </a:pPr>
            <a:r>
              <a:rPr lang="fi-FI" sz="4000" dirty="0" smtClean="0">
                <a:ln>
                  <a:solidFill>
                    <a:sysClr val="windowText" lastClr="000000"/>
                  </a:solidFill>
                </a:ln>
                <a:solidFill>
                  <a:schemeClr val="bg2">
                    <a:lumMod val="25000"/>
                  </a:schemeClr>
                </a:solidFill>
                <a:latin typeface="Arial Black" pitchFamily="34" charset="0"/>
              </a:rPr>
              <a:t>Bermula </a:t>
            </a:r>
            <a:r>
              <a:rPr lang="fi-FI" sz="4000" dirty="0">
                <a:ln>
                  <a:solidFill>
                    <a:sysClr val="windowText" lastClr="000000"/>
                  </a:solidFill>
                </a:ln>
                <a:solidFill>
                  <a:schemeClr val="bg2">
                    <a:lumMod val="25000"/>
                  </a:schemeClr>
                </a:solidFill>
                <a:latin typeface="Arial Black" pitchFamily="34" charset="0"/>
              </a:rPr>
              <a:t>dengan pembukaan Kota Mekah</a:t>
            </a:r>
            <a:endParaRPr lang="en-US" sz="4000" dirty="0">
              <a:ln>
                <a:solidFill>
                  <a:sysClr val="windowText" lastClr="000000"/>
                </a:solidFill>
              </a:ln>
              <a:solidFill>
                <a:schemeClr val="bg2">
                  <a:lumMod val="25000"/>
                </a:schemeClr>
              </a:solidFill>
              <a:latin typeface="Arial Black" pitchFamily="34" charset="0"/>
            </a:endParaRPr>
          </a:p>
        </p:txBody>
      </p:sp>
      <p:sp>
        <p:nvSpPr>
          <p:cNvPr id="6" name="Rectangle 5"/>
          <p:cNvSpPr/>
          <p:nvPr/>
        </p:nvSpPr>
        <p:spPr>
          <a:xfrm>
            <a:off x="510639" y="4495800"/>
            <a:ext cx="8182594" cy="1754326"/>
          </a:xfrm>
          <a:prstGeom prst="rect">
            <a:avLst/>
          </a:prstGeom>
          <a:solidFill>
            <a:schemeClr val="bg1">
              <a:lumMod val="75000"/>
              <a:alpha val="60000"/>
            </a:schemeClr>
          </a:solidFill>
        </p:spPr>
        <p:txBody>
          <a:bodyPr wrap="square">
            <a:spAutoFit/>
          </a:bodyPr>
          <a:lstStyle/>
          <a:p>
            <a:pPr algn="ctr" fontAlgn="auto">
              <a:spcBef>
                <a:spcPts val="0"/>
              </a:spcBef>
              <a:spcAft>
                <a:spcPts val="0"/>
              </a:spcAft>
              <a:defRPr/>
            </a:pPr>
            <a:r>
              <a:rPr lang="fi-FI" sz="3600" dirty="0" smtClean="0">
                <a:ln>
                  <a:solidFill>
                    <a:sysClr val="windowText" lastClr="000000"/>
                  </a:solidFill>
                </a:ln>
                <a:solidFill>
                  <a:schemeClr val="bg2">
                    <a:lumMod val="25000"/>
                  </a:schemeClr>
                </a:solidFill>
                <a:latin typeface="Arial Black" pitchFamily="34" charset="0"/>
              </a:rPr>
              <a:t>Kemerdekaan </a:t>
            </a:r>
            <a:r>
              <a:rPr lang="fi-FI" sz="3600" dirty="0">
                <a:ln>
                  <a:solidFill>
                    <a:sysClr val="windowText" lastClr="000000"/>
                  </a:solidFill>
                </a:ln>
                <a:solidFill>
                  <a:schemeClr val="bg2">
                    <a:lumMod val="25000"/>
                  </a:schemeClr>
                </a:solidFill>
                <a:latin typeface="Arial Black" pitchFamily="34" charset="0"/>
              </a:rPr>
              <a:t>warganya dari kegelapan jahiliyah kepada hidup dengan aturan Islam</a:t>
            </a:r>
            <a:endParaRPr lang="en-US" sz="3600" dirty="0">
              <a:ln>
                <a:solidFill>
                  <a:sysClr val="windowText" lastClr="000000"/>
                </a:solidFill>
              </a:ln>
              <a:solidFill>
                <a:schemeClr val="bg2">
                  <a:lumMod val="25000"/>
                </a:schemeClr>
              </a:solidFill>
              <a:latin typeface="Arial Black" pitchFamily="34" charset="0"/>
            </a:endParaRPr>
          </a:p>
        </p:txBody>
      </p:sp>
    </p:spTree>
    <p:extLst>
      <p:ext uri="{BB962C8B-B14F-4D97-AF65-F5344CB8AC3E}">
        <p14:creationId xmlns:p14="http://schemas.microsoft.com/office/powerpoint/2010/main" val="1669842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370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119" y="134586"/>
            <a:ext cx="8917634" cy="892552"/>
          </a:xfrm>
          <a:prstGeom prst="rect">
            <a:avLst/>
          </a:prstGeom>
        </p:spPr>
        <p:txBody>
          <a:bodyPr wrap="none">
            <a:spAutoFit/>
          </a:bodyPr>
          <a:lstStyle/>
          <a:p>
            <a:pPr algn="ct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Syeikh</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Sofiyyurahman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Mubarakfuri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enyebut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kitabnya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al-</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Rahiq</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Makhtum</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40150" y="1295400"/>
            <a:ext cx="8917634" cy="3108543"/>
          </a:xfrm>
          <a:prstGeom prst="rect">
            <a:avLst/>
          </a:prstGeom>
          <a:solidFill>
            <a:schemeClr val="accent5">
              <a:lumMod val="75000"/>
              <a:alpha val="81000"/>
            </a:schemeClr>
          </a:solidFill>
        </p:spPr>
        <p:txBody>
          <a:bodyPr wrap="square">
            <a:spAutoFit/>
          </a:bodyPr>
          <a:lstStyle/>
          <a:p>
            <a:pPr algn="ctr" fontAlgn="auto">
              <a:spcBef>
                <a:spcPts val="0"/>
              </a:spcBef>
              <a:spcAft>
                <a:spcPts val="0"/>
              </a:spcAft>
              <a:defRPr/>
            </a:pPr>
            <a:r>
              <a:rPr lang="fi-FI" sz="2800" dirty="0">
                <a:ln>
                  <a:solidFill>
                    <a:sysClr val="windowText" lastClr="000000"/>
                  </a:solidFill>
                </a:ln>
                <a:solidFill>
                  <a:schemeClr val="bg1">
                    <a:lumMod val="85000"/>
                  </a:schemeClr>
                </a:solidFill>
                <a:latin typeface="Arial Black" pitchFamily="34" charset="0"/>
              </a:rPr>
              <a:t>Baginda Nabi SAW seterusnya memasuki Kaabah, solat di dalamnya dan bertakbir di setiap penjuru dalam Kaabah serta menyebut kalimah Tauhid.  Baginda Nabi SAW seterusnya berucap di khalayak orang-orang Quraisy di luar Kaabah</a:t>
            </a:r>
            <a:r>
              <a:rPr lang="fi-FI" sz="2800" dirty="0" smtClean="0">
                <a:ln>
                  <a:solidFill>
                    <a:sysClr val="windowText" lastClr="000000"/>
                  </a:solidFill>
                </a:ln>
                <a:solidFill>
                  <a:schemeClr val="bg1">
                    <a:lumMod val="85000"/>
                  </a:schemeClr>
                </a:solidFill>
                <a:latin typeface="Arial Black" pitchFamily="34" charset="0"/>
              </a:rPr>
              <a:t>:</a:t>
            </a:r>
          </a:p>
          <a:p>
            <a:pPr algn="ctr" fontAlgn="auto">
              <a:spcBef>
                <a:spcPts val="0"/>
              </a:spcBef>
              <a:spcAft>
                <a:spcPts val="0"/>
              </a:spcAft>
              <a:defRPr/>
            </a:pPr>
            <a:endParaRPr lang="en-US" sz="2800" dirty="0">
              <a:ln>
                <a:solidFill>
                  <a:sysClr val="windowText" lastClr="000000"/>
                </a:solidFill>
              </a:ln>
              <a:solidFill>
                <a:schemeClr val="bg1">
                  <a:lumMod val="85000"/>
                </a:schemeClr>
              </a:solidFill>
              <a:latin typeface="Arial Black" pitchFamily="34" charset="0"/>
            </a:endParaRPr>
          </a:p>
        </p:txBody>
      </p:sp>
      <p:sp>
        <p:nvSpPr>
          <p:cNvPr id="8" name="Rectangle 7"/>
          <p:cNvSpPr/>
          <p:nvPr/>
        </p:nvSpPr>
        <p:spPr>
          <a:xfrm>
            <a:off x="140150" y="4114800"/>
            <a:ext cx="8934458" cy="2185214"/>
          </a:xfrm>
          <a:prstGeom prst="rect">
            <a:avLst/>
          </a:prstGeom>
          <a:solidFill>
            <a:schemeClr val="accent5">
              <a:lumMod val="75000"/>
              <a:alpha val="81000"/>
            </a:schemeClr>
          </a:solidFill>
        </p:spPr>
        <p:txBody>
          <a:bodyPr wrap="square">
            <a:spAutoFit/>
          </a:bodyPr>
          <a:lstStyle/>
          <a:p>
            <a:pPr algn="ctr" fontAlgn="auto">
              <a:spcBef>
                <a:spcPts val="0"/>
              </a:spcBef>
              <a:spcAft>
                <a:spcPts val="0"/>
              </a:spcAft>
              <a:defRPr/>
            </a:pPr>
            <a:r>
              <a:rPr lang="fi-FI" sz="2800" b="1" i="1" dirty="0">
                <a:ln>
                  <a:solidFill>
                    <a:sysClr val="windowText" lastClr="000000"/>
                  </a:solidFill>
                </a:ln>
                <a:solidFill>
                  <a:srgbClr val="FFFF00"/>
                </a:solidFill>
                <a:latin typeface="Cooper Std Black" pitchFamily="18" charset="0"/>
              </a:rPr>
              <a:t>‘</a:t>
            </a:r>
            <a:r>
              <a:rPr lang="fi-FI" sz="2700" b="1" i="1" dirty="0">
                <a:ln>
                  <a:solidFill>
                    <a:sysClr val="windowText" lastClr="000000"/>
                  </a:solidFill>
                </a:ln>
                <a:solidFill>
                  <a:srgbClr val="FFFF00"/>
                </a:solidFill>
                <a:latin typeface="Cooper Std Black" pitchFamily="18" charset="0"/>
              </a:rPr>
              <a:t>Wahai orang-orang Quraisy! sesungguhnya Allah telah pun melenyapkan dari kamu kesombongan jahiliah, sikap bermegahan dengan nasab keturunan. Semua manusia sebenarnya adalah berasal daripada Adam dan Adam berasal daripada tanah’ </a:t>
            </a:r>
            <a:endParaRPr lang="fi-FI" sz="2700" b="1" i="1" dirty="0" smtClean="0">
              <a:ln>
                <a:solidFill>
                  <a:sysClr val="windowText" lastClr="000000"/>
                </a:solidFill>
              </a:ln>
              <a:solidFill>
                <a:srgbClr val="FFFF00"/>
              </a:solidFill>
              <a:latin typeface="Cooper Std Black" pitchFamily="18" charset="0"/>
            </a:endParaRPr>
          </a:p>
        </p:txBody>
      </p:sp>
    </p:spTree>
    <p:extLst>
      <p:ext uri="{BB962C8B-B14F-4D97-AF65-F5344CB8AC3E}">
        <p14:creationId xmlns:p14="http://schemas.microsoft.com/office/powerpoint/2010/main" val="1878006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434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731" y="134586"/>
            <a:ext cx="7266413" cy="892552"/>
          </a:xfrm>
          <a:prstGeom prst="rect">
            <a:avLst/>
          </a:prstGeom>
        </p:spPr>
        <p:txBody>
          <a:bodyPr wrap="none">
            <a:spAutoFit/>
          </a:bodyPr>
          <a:lstStyle/>
          <a:p>
            <a:pPr algn="ct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Rib’ei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Bin Amir R.A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menjawab</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ditanya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Rustum</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7531" y="1676400"/>
            <a:ext cx="9144000" cy="4524315"/>
          </a:xfrm>
          <a:prstGeom prst="rect">
            <a:avLst/>
          </a:prstGeom>
          <a:solidFill>
            <a:schemeClr val="accent5">
              <a:lumMod val="75000"/>
              <a:alpha val="81000"/>
            </a:schemeClr>
          </a:solidFill>
        </p:spPr>
        <p:txBody>
          <a:bodyPr wrap="square">
            <a:spAutoFit/>
          </a:bodyPr>
          <a:lstStyle/>
          <a:p>
            <a:pPr algn="ctr" fontAlgn="auto">
              <a:spcBef>
                <a:spcPts val="0"/>
              </a:spcBef>
              <a:spcAft>
                <a:spcPts val="0"/>
              </a:spcAft>
              <a:defRPr/>
            </a:pPr>
            <a:r>
              <a:rPr lang="fi-FI" sz="3200" dirty="0">
                <a:ln>
                  <a:solidFill>
                    <a:sysClr val="windowText" lastClr="000000"/>
                  </a:solidFill>
                </a:ln>
                <a:solidFill>
                  <a:schemeClr val="bg1">
                    <a:lumMod val="85000"/>
                  </a:schemeClr>
                </a:solidFill>
                <a:latin typeface="Arial Black" pitchFamily="34" charset="0"/>
              </a:rPr>
              <a:t>“Sesungguhnya kami adalah kaum yang diutuskan oleh Allah untuk membebaskan manusia daripada perhambaan sesama makhluk kepada menyembah yang Maha Pencipta. Daripada kesempitan dunia kepada keluasannya, daripada kekeliruan dan kezaliman agama-agama kepada keadilan Islam”.</a:t>
            </a:r>
            <a:endParaRPr lang="en-US" sz="3200" dirty="0">
              <a:ln>
                <a:solidFill>
                  <a:sysClr val="windowText" lastClr="000000"/>
                </a:solidFill>
              </a:ln>
              <a:solidFill>
                <a:schemeClr val="bg1">
                  <a:lumMod val="85000"/>
                </a:schemeClr>
              </a:solidFill>
              <a:latin typeface="Arial Black" pitchFamily="34" charset="0"/>
            </a:endParaRPr>
          </a:p>
        </p:txBody>
      </p:sp>
    </p:spTree>
    <p:extLst>
      <p:ext uri="{BB962C8B-B14F-4D97-AF65-F5344CB8AC3E}">
        <p14:creationId xmlns:p14="http://schemas.microsoft.com/office/powerpoint/2010/main" val="2712919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1860649"/>
            <a:ext cx="7086600" cy="1528650"/>
          </a:xfrm>
          <a:prstGeom prst="rect">
            <a:avLst/>
          </a:prstGeom>
          <a:solidFill>
            <a:srgbClr val="FFFF00">
              <a:alpha val="5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Arial Black" pitchFamily="34" charset="0"/>
              </a:rPr>
              <a:t>Bukan</a:t>
            </a:r>
            <a:r>
              <a:rPr lang="en-US" sz="3200" b="1" dirty="0" smtClean="0">
                <a:solidFill>
                  <a:schemeClr val="tx1"/>
                </a:solidFill>
                <a:latin typeface="Arial Black" pitchFamily="34" charset="0"/>
              </a:rPr>
              <a:t> </a:t>
            </a:r>
            <a:r>
              <a:rPr lang="en-US" sz="3200" b="1" dirty="0" err="1">
                <a:solidFill>
                  <a:schemeClr val="tx1"/>
                </a:solidFill>
                <a:latin typeface="Arial Black" pitchFamily="34" charset="0"/>
              </a:rPr>
              <a:t>sekadar</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membebaskan</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fizikal</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manusia</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untuk</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bergerak</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ke</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sana</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ke</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mari</a:t>
            </a:r>
            <a:endParaRPr lang="en-US" sz="3200" b="1" dirty="0">
              <a:solidFill>
                <a:srgbClr val="FC10DA"/>
              </a:solidFill>
              <a:latin typeface="Arial Black" pitchFamily="34" charset="0"/>
            </a:endParaRPr>
          </a:p>
        </p:txBody>
      </p:sp>
      <p:sp>
        <p:nvSpPr>
          <p:cNvPr id="7" name="Right Arrow 6"/>
          <p:cNvSpPr/>
          <p:nvPr/>
        </p:nvSpPr>
        <p:spPr>
          <a:xfrm rot="5400000">
            <a:off x="4136554" y="1031501"/>
            <a:ext cx="833549" cy="724658"/>
          </a:xfrm>
          <a:prstGeom prst="rightArrow">
            <a:avLst>
              <a:gd name="adj1" fmla="val 36075"/>
              <a:gd name="adj2" fmla="val 57202"/>
            </a:avLst>
          </a:prstGeom>
          <a:solidFill>
            <a:srgbClr val="FF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4728" y="4272893"/>
            <a:ext cx="8077200" cy="2362200"/>
          </a:xfrm>
          <a:prstGeom prst="rect">
            <a:avLst/>
          </a:prstGeom>
          <a:solidFill>
            <a:schemeClr val="accent2">
              <a:lumMod val="75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Black" pitchFamily="34" charset="0"/>
              </a:rPr>
              <a:t>Membebaskan</a:t>
            </a:r>
            <a:r>
              <a:rPr lang="en-US" sz="2800" b="1" dirty="0" smtClean="0">
                <a:solidFill>
                  <a:schemeClr val="bg1"/>
                </a:solidFill>
                <a:latin typeface="Arial Black" pitchFamily="34" charset="0"/>
              </a:rPr>
              <a:t> </a:t>
            </a:r>
            <a:r>
              <a:rPr lang="en-US" sz="2800" b="1" dirty="0" err="1">
                <a:solidFill>
                  <a:schemeClr val="bg1"/>
                </a:solidFill>
                <a:latin typeface="Arial Black" pitchFamily="34" charset="0"/>
              </a:rPr>
              <a:t>rohani</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dan</a:t>
            </a:r>
            <a:r>
              <a:rPr lang="en-US" sz="2800" b="1" dirty="0">
                <a:solidFill>
                  <a:schemeClr val="bg1"/>
                </a:solidFill>
                <a:latin typeface="Arial Black" pitchFamily="34" charset="0"/>
              </a:rPr>
              <a:t> mental </a:t>
            </a:r>
            <a:r>
              <a:rPr lang="en-US" sz="2800" b="1" dirty="0" err="1">
                <a:solidFill>
                  <a:schemeClr val="bg1"/>
                </a:solidFill>
                <a:latin typeface="Arial Black" pitchFamily="34" charset="0"/>
              </a:rPr>
              <a:t>mereka</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dari</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belenggu</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kejahilan</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dan</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kekufuran</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kepada</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kehidupan</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berlandaskan</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panduan</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wahyu</a:t>
            </a:r>
            <a:r>
              <a:rPr lang="en-US" sz="2800" b="1" dirty="0">
                <a:solidFill>
                  <a:schemeClr val="bg1"/>
                </a:solidFill>
                <a:latin typeface="Arial Black" pitchFamily="34" charset="0"/>
              </a:rPr>
              <a:t> </a:t>
            </a:r>
            <a:r>
              <a:rPr lang="en-US" sz="2800" b="1" dirty="0" err="1" smtClean="0">
                <a:solidFill>
                  <a:schemeClr val="bg1"/>
                </a:solidFill>
                <a:latin typeface="Arial Black" pitchFamily="34" charset="0"/>
              </a:rPr>
              <a:t>Ilahi</a:t>
            </a:r>
            <a:endParaRPr lang="en-US" sz="2800" b="1" dirty="0">
              <a:solidFill>
                <a:schemeClr val="bg1"/>
              </a:solidFill>
              <a:latin typeface="Arial Black" pitchFamily="34" charset="0"/>
            </a:endParaRPr>
          </a:p>
        </p:txBody>
      </p:sp>
      <p:sp>
        <p:nvSpPr>
          <p:cNvPr id="5" name="Rectangle 4"/>
          <p:cNvSpPr/>
          <p:nvPr/>
        </p:nvSpPr>
        <p:spPr>
          <a:xfrm>
            <a:off x="1301764" y="330724"/>
            <a:ext cx="6738383" cy="646331"/>
          </a:xfrm>
          <a:prstGeom prst="rect">
            <a:avLst/>
          </a:prstGeom>
        </p:spPr>
        <p:txBody>
          <a:bodyPr wrap="none">
            <a:spAutoFit/>
          </a:bodyPr>
          <a:lstStyle/>
          <a:p>
            <a:pPr algn="ct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Kemerdekaan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hakiki</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ight Arrow 8"/>
          <p:cNvSpPr/>
          <p:nvPr/>
        </p:nvSpPr>
        <p:spPr>
          <a:xfrm rot="5400000">
            <a:off x="4193325" y="1278503"/>
            <a:ext cx="833549" cy="5105399"/>
          </a:xfrm>
          <a:prstGeom prst="rightArrow">
            <a:avLst>
              <a:gd name="adj1" fmla="val 36075"/>
              <a:gd name="adj2" fmla="val 52290"/>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743195" y="3316823"/>
            <a:ext cx="1733808" cy="830997"/>
          </a:xfrm>
          <a:prstGeom prst="rect">
            <a:avLst/>
          </a:prstGeom>
          <a:noFill/>
        </p:spPr>
        <p:txBody>
          <a:bodyPr wrap="none" lIns="91440" tIns="45720" rIns="91440" bIns="45720">
            <a:spAutoFit/>
          </a:bodyPr>
          <a:lstStyle/>
          <a:p>
            <a:pPr algn="ctr"/>
            <a:r>
              <a:rPr lang="en-US" sz="4800" b="1" cap="none" spc="0" dirty="0" err="1" smtClean="0">
                <a:ln w="6600">
                  <a:solidFill>
                    <a:schemeClr val="accent2"/>
                  </a:solidFill>
                  <a:prstDash val="solid"/>
                </a:ln>
                <a:solidFill>
                  <a:srgbClr val="FFFFFF"/>
                </a:solidFill>
                <a:effectLst>
                  <a:outerShdw dist="38100" dir="2700000" algn="tl" rotWithShape="0">
                    <a:schemeClr val="accent2"/>
                  </a:outerShdw>
                </a:effectLst>
              </a:rPr>
              <a:t>Tetapi</a:t>
            </a:r>
            <a:endParaRPr lang="en-US" sz="4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810212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1000" t="-2000" r="-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1860649"/>
            <a:ext cx="7086600" cy="1528650"/>
          </a:xfrm>
          <a:prstGeom prst="rect">
            <a:avLst/>
          </a:prstGeom>
          <a:solidFill>
            <a:srgbClr val="FFFF00">
              <a:alpha val="5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Arial Black" pitchFamily="34" charset="0"/>
              </a:rPr>
              <a:t>Mendorong</a:t>
            </a:r>
            <a:r>
              <a:rPr lang="en-US" sz="3200" b="1" dirty="0" smtClean="0">
                <a:solidFill>
                  <a:schemeClr val="tx1"/>
                </a:solidFill>
                <a:latin typeface="Arial Black" pitchFamily="34" charset="0"/>
              </a:rPr>
              <a:t> </a:t>
            </a:r>
            <a:r>
              <a:rPr lang="en-US" sz="3200" b="1" dirty="0" err="1">
                <a:solidFill>
                  <a:schemeClr val="tx1"/>
                </a:solidFill>
                <a:latin typeface="Arial Black" pitchFamily="34" charset="0"/>
              </a:rPr>
              <a:t>manusia</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untuk</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melakukan</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pekerjaan</a:t>
            </a:r>
            <a:r>
              <a:rPr lang="en-US" sz="3200" b="1" dirty="0">
                <a:solidFill>
                  <a:schemeClr val="tx1"/>
                </a:solidFill>
                <a:latin typeface="Arial Black" pitchFamily="34" charset="0"/>
              </a:rPr>
              <a:t> yang </a:t>
            </a:r>
            <a:r>
              <a:rPr lang="en-US" sz="3200" b="1" dirty="0" err="1">
                <a:solidFill>
                  <a:schemeClr val="tx1"/>
                </a:solidFill>
                <a:latin typeface="Arial Black" pitchFamily="34" charset="0"/>
              </a:rPr>
              <a:t>berkiblatkan</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hawa</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nafsu</a:t>
            </a:r>
            <a:endParaRPr lang="en-US" sz="3200" b="1" dirty="0">
              <a:solidFill>
                <a:srgbClr val="FC10DA"/>
              </a:solidFill>
              <a:latin typeface="Arial Black" pitchFamily="34" charset="0"/>
            </a:endParaRPr>
          </a:p>
        </p:txBody>
      </p:sp>
      <p:sp>
        <p:nvSpPr>
          <p:cNvPr id="7" name="Right Arrow 6"/>
          <p:cNvSpPr/>
          <p:nvPr/>
        </p:nvSpPr>
        <p:spPr>
          <a:xfrm rot="5400000">
            <a:off x="4136554" y="1031501"/>
            <a:ext cx="833549" cy="724658"/>
          </a:xfrm>
          <a:prstGeom prst="rightArrow">
            <a:avLst>
              <a:gd name="adj1" fmla="val 36075"/>
              <a:gd name="adj2" fmla="val 57202"/>
            </a:avLst>
          </a:prstGeom>
          <a:solidFill>
            <a:srgbClr val="FF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4300616"/>
            <a:ext cx="8077200" cy="1490797"/>
          </a:xfrm>
          <a:prstGeom prst="rect">
            <a:avLst/>
          </a:prstGeom>
          <a:solidFill>
            <a:schemeClr val="accent2">
              <a:lumMod val="75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Black" pitchFamily="34" charset="0"/>
              </a:rPr>
              <a:t>Terjadilah</a:t>
            </a:r>
            <a:r>
              <a:rPr lang="en-US" sz="2800" b="1" dirty="0" smtClean="0">
                <a:solidFill>
                  <a:schemeClr val="bg1"/>
                </a:solidFill>
                <a:latin typeface="Arial Black" pitchFamily="34" charset="0"/>
              </a:rPr>
              <a:t> </a:t>
            </a:r>
            <a:r>
              <a:rPr lang="en-US" sz="2800" b="1" dirty="0" err="1">
                <a:solidFill>
                  <a:schemeClr val="bg1"/>
                </a:solidFill>
                <a:latin typeface="Arial Black" pitchFamily="34" charset="0"/>
              </a:rPr>
              <a:t>pelbagai</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pemahaman</a:t>
            </a:r>
            <a:r>
              <a:rPr lang="en-US" sz="2800" b="1" dirty="0">
                <a:solidFill>
                  <a:schemeClr val="bg1"/>
                </a:solidFill>
                <a:latin typeface="Arial Black" pitchFamily="34" charset="0"/>
              </a:rPr>
              <a:t> yang </a:t>
            </a:r>
            <a:r>
              <a:rPr lang="en-US" sz="2800" b="1" dirty="0" err="1">
                <a:solidFill>
                  <a:schemeClr val="bg1"/>
                </a:solidFill>
                <a:latin typeface="Arial Black" pitchFamily="34" charset="0"/>
              </a:rPr>
              <a:t>salah</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tentang</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erti</a:t>
            </a:r>
            <a:r>
              <a:rPr lang="en-US" sz="2800" b="1" dirty="0">
                <a:solidFill>
                  <a:schemeClr val="bg1"/>
                </a:solidFill>
                <a:latin typeface="Arial Black" pitchFamily="34" charset="0"/>
              </a:rPr>
              <a:t> </a:t>
            </a:r>
            <a:r>
              <a:rPr lang="en-US" sz="2800" b="1" dirty="0" err="1">
                <a:solidFill>
                  <a:schemeClr val="bg1"/>
                </a:solidFill>
                <a:latin typeface="Arial Black" pitchFamily="34" charset="0"/>
              </a:rPr>
              <a:t>kemerdekaan</a:t>
            </a:r>
            <a:endParaRPr lang="en-US" sz="2800" b="1" dirty="0">
              <a:solidFill>
                <a:schemeClr val="bg1"/>
              </a:solidFill>
              <a:latin typeface="Arial Black" pitchFamily="34" charset="0"/>
            </a:endParaRPr>
          </a:p>
        </p:txBody>
      </p:sp>
      <p:sp>
        <p:nvSpPr>
          <p:cNvPr id="5" name="Rectangle 4"/>
          <p:cNvSpPr/>
          <p:nvPr/>
        </p:nvSpPr>
        <p:spPr>
          <a:xfrm>
            <a:off x="1545927" y="93461"/>
            <a:ext cx="6128344" cy="954107"/>
          </a:xfrm>
          <a:prstGeom prst="rect">
            <a:avLst/>
          </a:prstGeom>
        </p:spPr>
        <p:txBody>
          <a:bodyPr wrap="none">
            <a:spAutoFit/>
          </a:bodyP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Jiwa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kosong</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Al-Quran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ight Arrow 8"/>
          <p:cNvSpPr/>
          <p:nvPr/>
        </p:nvSpPr>
        <p:spPr>
          <a:xfrm rot="5400000">
            <a:off x="4193324" y="1139858"/>
            <a:ext cx="833549" cy="5410199"/>
          </a:xfrm>
          <a:prstGeom prst="rightArrow">
            <a:avLst>
              <a:gd name="adj1" fmla="val 36075"/>
              <a:gd name="adj2" fmla="val 52290"/>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609473" y="3414428"/>
            <a:ext cx="2001252" cy="646331"/>
          </a:xfrm>
          <a:prstGeom prst="rect">
            <a:avLst/>
          </a:prstGeom>
          <a:noFill/>
        </p:spPr>
        <p:txBody>
          <a:bodyPr wrap="none" lIns="91440" tIns="45720" rIns="91440" bIns="45720">
            <a:spAutoFit/>
          </a:bodyPr>
          <a:lstStyle/>
          <a:p>
            <a:pPr algn="ctr"/>
            <a:r>
              <a:rPr lang="en-US" sz="3600" b="1" cap="none" spc="0" dirty="0" err="1" smtClean="0">
                <a:ln w="6600">
                  <a:solidFill>
                    <a:schemeClr val="accent2"/>
                  </a:solidFill>
                  <a:prstDash val="solid"/>
                </a:ln>
                <a:solidFill>
                  <a:srgbClr val="FFFFFF"/>
                </a:solidFill>
                <a:effectLst>
                  <a:outerShdw dist="38100" dir="2700000" algn="tl" rotWithShape="0">
                    <a:schemeClr val="accent2"/>
                  </a:outerShdw>
                </a:effectLst>
              </a:rPr>
              <a:t>Kesannya</a:t>
            </a:r>
            <a:endParaRPr lang="en-US"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014781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6509" y="1875841"/>
            <a:ext cx="7429500" cy="1066800"/>
          </a:xfrm>
          <a:prstGeom prst="rect">
            <a:avLst/>
          </a:prstGeom>
          <a:solidFill>
            <a:srgbClr val="00B050">
              <a:alpha val="8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Arial Black" pitchFamily="34" charset="0"/>
              </a:rPr>
              <a:t>Bebas</a:t>
            </a:r>
            <a:r>
              <a:rPr lang="en-US" sz="3200" b="1" dirty="0" smtClean="0">
                <a:solidFill>
                  <a:schemeClr val="tx1"/>
                </a:solidFill>
                <a:latin typeface="Arial Black" pitchFamily="34" charset="0"/>
              </a:rPr>
              <a:t> </a:t>
            </a:r>
            <a:r>
              <a:rPr lang="en-US" sz="3200" b="1" dirty="0" err="1">
                <a:solidFill>
                  <a:schemeClr val="tx1"/>
                </a:solidFill>
                <a:latin typeface="Arial Black" pitchFamily="34" charset="0"/>
              </a:rPr>
              <a:t>dari</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cengkaman</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penjajah</a:t>
            </a:r>
            <a:endParaRPr lang="en-US" sz="3200" b="1" dirty="0">
              <a:solidFill>
                <a:srgbClr val="FC10DA"/>
              </a:solidFill>
              <a:latin typeface="Arial Black" pitchFamily="34" charset="0"/>
            </a:endParaRPr>
          </a:p>
        </p:txBody>
      </p:sp>
      <p:sp>
        <p:nvSpPr>
          <p:cNvPr id="5" name="Rectangle 4"/>
          <p:cNvSpPr/>
          <p:nvPr/>
        </p:nvSpPr>
        <p:spPr>
          <a:xfrm>
            <a:off x="1471163" y="93461"/>
            <a:ext cx="6277872" cy="954107"/>
          </a:xfrm>
          <a:prstGeom prst="rect">
            <a:avLst/>
          </a:prstGeom>
        </p:spPr>
        <p:txBody>
          <a:bodyPr wrap="none">
            <a:spAutoFit/>
          </a:bodyP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Pelbagai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tafsiran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diberikan</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makna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kemerdekaan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5-Point Star 2"/>
          <p:cNvSpPr/>
          <p:nvPr/>
        </p:nvSpPr>
        <p:spPr>
          <a:xfrm>
            <a:off x="457200" y="1988699"/>
            <a:ext cx="838200" cy="762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p:cNvSpPr/>
          <p:nvPr/>
        </p:nvSpPr>
        <p:spPr>
          <a:xfrm>
            <a:off x="1075330" y="3448232"/>
            <a:ext cx="7459070" cy="1676400"/>
          </a:xfrm>
          <a:prstGeom prst="rect">
            <a:avLst/>
          </a:prstGeom>
          <a:solidFill>
            <a:srgbClr val="00B050">
              <a:alpha val="8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Arial Black" pitchFamily="34" charset="0"/>
              </a:rPr>
              <a:t>Bebas</a:t>
            </a:r>
            <a:r>
              <a:rPr lang="en-US" sz="3200" b="1" dirty="0" smtClean="0">
                <a:solidFill>
                  <a:schemeClr val="tx1"/>
                </a:solidFill>
                <a:latin typeface="Arial Black" pitchFamily="34" charset="0"/>
              </a:rPr>
              <a:t> </a:t>
            </a:r>
            <a:r>
              <a:rPr lang="en-US" sz="3200" b="1" dirty="0" err="1">
                <a:solidFill>
                  <a:schemeClr val="tx1"/>
                </a:solidFill>
                <a:latin typeface="Arial Black" pitchFamily="34" charset="0"/>
              </a:rPr>
              <a:t>daripada</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terikat</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dengan</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undang-undang</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dan</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hukum</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hakam</a:t>
            </a:r>
            <a:r>
              <a:rPr lang="en-US" sz="3200" b="1" dirty="0">
                <a:solidFill>
                  <a:schemeClr val="tx1"/>
                </a:solidFill>
                <a:latin typeface="Arial Black" pitchFamily="34" charset="0"/>
              </a:rPr>
              <a:t> agama</a:t>
            </a:r>
            <a:endParaRPr lang="en-US" sz="3200" b="1" dirty="0">
              <a:solidFill>
                <a:srgbClr val="FC10DA"/>
              </a:solidFill>
              <a:latin typeface="Arial Black" pitchFamily="34" charset="0"/>
            </a:endParaRPr>
          </a:p>
        </p:txBody>
      </p:sp>
      <p:sp>
        <p:nvSpPr>
          <p:cNvPr id="11" name="5-Point Star 10"/>
          <p:cNvSpPr/>
          <p:nvPr/>
        </p:nvSpPr>
        <p:spPr>
          <a:xfrm>
            <a:off x="457200" y="3886329"/>
            <a:ext cx="838200" cy="74938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Rectangle 3"/>
          <p:cNvSpPr/>
          <p:nvPr/>
        </p:nvSpPr>
        <p:spPr>
          <a:xfrm>
            <a:off x="283190" y="5562729"/>
            <a:ext cx="8653818" cy="954107"/>
          </a:xfrm>
          <a:prstGeom prst="rect">
            <a:avLst/>
          </a:prstGeom>
        </p:spPr>
        <p:txBody>
          <a:bodyPr wrap="square">
            <a:spAutoFit/>
          </a:bodyPr>
          <a:lstStyle/>
          <a:p>
            <a:pPr algn="ctr"/>
            <a:r>
              <a:rPr lang="ms-MY" sz="2800" dirty="0">
                <a:solidFill>
                  <a:srgbClr val="FF0000"/>
                </a:solidFill>
                <a:latin typeface="Gill Sans Ultra Bold" panose="020B0A02020104020203" pitchFamily="34" charset="0"/>
                <a:ea typeface="Times New Roman" panose="02020603050405020304" pitchFamily="18" charset="0"/>
              </a:rPr>
              <a:t>Fahaman sebegini perlu dielakkan dari berleluasa dalam masyarakat</a:t>
            </a:r>
            <a:endParaRPr lang="en-MY" sz="2800" dirty="0">
              <a:solidFill>
                <a:srgbClr val="FF0000"/>
              </a:solidFill>
              <a:latin typeface="Gill Sans Ultra Bold" panose="020B0A02020104020203" pitchFamily="34" charset="0"/>
            </a:endParaRPr>
          </a:p>
        </p:txBody>
      </p:sp>
    </p:spTree>
    <p:extLst>
      <p:ext uri="{BB962C8B-B14F-4D97-AF65-F5344CB8AC3E}">
        <p14:creationId xmlns:p14="http://schemas.microsoft.com/office/powerpoint/2010/main" val="215856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1000" t="-3000" r="-1000"/>
          </a:stretch>
        </a:blipFill>
        <a:effectLst/>
      </p:bgPr>
    </p:bg>
    <p:spTree>
      <p:nvGrpSpPr>
        <p:cNvPr id="1" name=""/>
        <p:cNvGrpSpPr/>
        <p:nvPr/>
      </p:nvGrpSpPr>
      <p:grpSpPr>
        <a:xfrm>
          <a:off x="0" y="0"/>
          <a:ext cx="0" cy="0"/>
          <a:chOff x="0" y="0"/>
          <a:chExt cx="0" cy="0"/>
        </a:xfrm>
      </p:grpSpPr>
      <p:sp>
        <p:nvSpPr>
          <p:cNvPr id="5" name="Rectangle 4"/>
          <p:cNvSpPr/>
          <p:nvPr/>
        </p:nvSpPr>
        <p:spPr>
          <a:xfrm>
            <a:off x="587759" y="158610"/>
            <a:ext cx="8099269" cy="584775"/>
          </a:xfrm>
          <a:prstGeom prst="rect">
            <a:avLst/>
          </a:prstGeom>
        </p:spPr>
        <p:txBody>
          <a:bodyPr wrap="none">
            <a:spAutoFit/>
          </a:bodyP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Kemudaratan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fahaman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 name="Rounded Rectangle 1"/>
          <p:cNvSpPr/>
          <p:nvPr/>
        </p:nvSpPr>
        <p:spPr>
          <a:xfrm>
            <a:off x="3411940" y="1062240"/>
            <a:ext cx="5410199" cy="90821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ms-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K</a:t>
            </a:r>
            <a:r>
              <a:rPr lang="ms-MY"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ebebasan </a:t>
            </a:r>
            <a:r>
              <a:rPr lang="ms-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mutlak dalam hidup</a:t>
            </a:r>
            <a:endParaRPr lang="en-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Rounded Rectangle 8"/>
          <p:cNvSpPr/>
          <p:nvPr/>
        </p:nvSpPr>
        <p:spPr>
          <a:xfrm>
            <a:off x="1143000" y="2133520"/>
            <a:ext cx="7772400" cy="90821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ms-MY"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Bebas </a:t>
            </a:r>
            <a:r>
              <a:rPr lang="ms-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pergaulan lelaki dan wanita bukan mahram</a:t>
            </a:r>
            <a:endParaRPr lang="en-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ounded Rectangle 11"/>
          <p:cNvSpPr/>
          <p:nvPr/>
        </p:nvSpPr>
        <p:spPr>
          <a:xfrm>
            <a:off x="723900" y="3227078"/>
            <a:ext cx="4757780" cy="88023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ms-MY"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Perzinaan </a:t>
            </a:r>
            <a:r>
              <a:rPr lang="ms-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dibenarkan</a:t>
            </a:r>
            <a:endParaRPr lang="en-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Rounded Rectangle 12"/>
          <p:cNvSpPr/>
          <p:nvPr/>
        </p:nvSpPr>
        <p:spPr>
          <a:xfrm>
            <a:off x="1752599" y="4272218"/>
            <a:ext cx="5308395" cy="90821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ms-MY"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Bebas </a:t>
            </a:r>
            <a:r>
              <a:rPr lang="ms-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mengeluarkan pandangan </a:t>
            </a:r>
            <a:endParaRPr lang="ms-MY"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ms-MY"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dan </a:t>
            </a:r>
            <a:r>
              <a:rPr lang="ms-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menyebar fitnah</a:t>
            </a:r>
            <a:endParaRPr lang="en-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hevron 6"/>
          <p:cNvSpPr/>
          <p:nvPr/>
        </p:nvSpPr>
        <p:spPr>
          <a:xfrm>
            <a:off x="2562367" y="1264876"/>
            <a:ext cx="838200" cy="6096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4" name="Chevron 13"/>
          <p:cNvSpPr/>
          <p:nvPr/>
        </p:nvSpPr>
        <p:spPr>
          <a:xfrm>
            <a:off x="304800" y="2293032"/>
            <a:ext cx="838200" cy="606726"/>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5" name="Chevron 14"/>
          <p:cNvSpPr/>
          <p:nvPr/>
        </p:nvSpPr>
        <p:spPr>
          <a:xfrm rot="10800000">
            <a:off x="5525465" y="3362395"/>
            <a:ext cx="838200" cy="6096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6" name="Chevron 15"/>
          <p:cNvSpPr/>
          <p:nvPr/>
        </p:nvSpPr>
        <p:spPr>
          <a:xfrm rot="10800000">
            <a:off x="7079191" y="4431871"/>
            <a:ext cx="838200" cy="6096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8" name="Double Wave 7"/>
          <p:cNvSpPr/>
          <p:nvPr/>
        </p:nvSpPr>
        <p:spPr>
          <a:xfrm>
            <a:off x="454925" y="5333502"/>
            <a:ext cx="8364939" cy="1382467"/>
          </a:xfrm>
          <a:prstGeom prst="doubleWave">
            <a:avLst/>
          </a:prstGeom>
          <a:gradFill flip="none" rotWithShape="1">
            <a:gsLst>
              <a:gs pos="0">
                <a:schemeClr val="accent2">
                  <a:lumMod val="0"/>
                  <a:lumOff val="100000"/>
                </a:schemeClr>
              </a:gs>
              <a:gs pos="35000">
                <a:schemeClr val="accent2">
                  <a:lumMod val="0"/>
                  <a:lumOff val="100000"/>
                  <a:alpha val="9000"/>
                </a:schemeClr>
              </a:gs>
              <a:gs pos="100000">
                <a:schemeClr val="accent2">
                  <a:lumMod val="100000"/>
                </a:schemeClr>
              </a:gs>
            </a:gsLst>
            <a:path path="circle">
              <a:fillToRect l="50000" t="-80000" r="50000" b="180000"/>
            </a:path>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ms-MY" sz="2600" dirty="0" smtClean="0">
                <a:solidFill>
                  <a:srgbClr val="C00000"/>
                </a:solidFill>
                <a:latin typeface="Arial Black" panose="020B0A04020102020204" pitchFamily="34" charset="0"/>
              </a:rPr>
              <a:t>Tiada gunanya sambutan kemerdekaan sekiranya membawa </a:t>
            </a:r>
            <a:r>
              <a:rPr lang="ms-MY" sz="2600" dirty="0">
                <a:solidFill>
                  <a:srgbClr val="C00000"/>
                </a:solidFill>
                <a:latin typeface="Arial Black" panose="020B0A04020102020204" pitchFamily="34" charset="0"/>
              </a:rPr>
              <a:t>kita jauh </a:t>
            </a:r>
            <a:r>
              <a:rPr lang="ms-MY" sz="2600" dirty="0" smtClean="0">
                <a:solidFill>
                  <a:srgbClr val="C00000"/>
                </a:solidFill>
                <a:latin typeface="Arial Black" panose="020B0A04020102020204" pitchFamily="34" charset="0"/>
              </a:rPr>
              <a:t>daripada syariat Islam</a:t>
            </a:r>
            <a:endParaRPr lang="en-MY" sz="26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226013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withEffect">
                                  <p:stCondLst>
                                    <p:cond delay="0"/>
                                  </p:stCondLst>
                                  <p:childTnLst>
                                    <p:animClr clrSpc="rgb" dir="cw">
                                      <p:cBhvr override="childStyle">
                                        <p:cTn id="6" dur="250" autoRev="1" fill="remove"/>
                                        <p:tgtEl>
                                          <p:spTgt spid="8">
                                            <p:txEl>
                                              <p:pRg st="0" end="0"/>
                                            </p:txEl>
                                          </p:spTgt>
                                        </p:tgtEl>
                                        <p:attrNameLst>
                                          <p:attrName>style.color</p:attrName>
                                        </p:attrNameLst>
                                      </p:cBhvr>
                                      <p:to>
                                        <a:schemeClr val="bg1"/>
                                      </p:to>
                                    </p:animClr>
                                    <p:animClr clrSpc="rgb" dir="cw">
                                      <p:cBhvr>
                                        <p:cTn id="7" dur="250" autoRev="1" fill="remove"/>
                                        <p:tgtEl>
                                          <p:spTgt spid="8">
                                            <p:txEl>
                                              <p:pRg st="0" end="0"/>
                                            </p:txEl>
                                          </p:spTgt>
                                        </p:tgtEl>
                                        <p:attrNameLst>
                                          <p:attrName>fillcolor</p:attrName>
                                        </p:attrNameLst>
                                      </p:cBhvr>
                                      <p:to>
                                        <a:schemeClr val="bg1"/>
                                      </p:to>
                                    </p:animClr>
                                    <p:set>
                                      <p:cBhvr>
                                        <p:cTn id="8" dur="250" autoRev="1" fill="remove"/>
                                        <p:tgtEl>
                                          <p:spTgt spid="8">
                                            <p:txEl>
                                              <p:pRg st="0" end="0"/>
                                            </p:txEl>
                                          </p:spTgt>
                                        </p:tgtEl>
                                        <p:attrNameLst>
                                          <p:attrName>fill.type</p:attrName>
                                        </p:attrNameLst>
                                      </p:cBhvr>
                                      <p:to>
                                        <p:strVal val="solid"/>
                                      </p:to>
                                    </p:set>
                                    <p:set>
                                      <p:cBhvr>
                                        <p:cTn id="9" dur="250" autoRev="1" fill="remove"/>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1000" t="-3000" r="-1000"/>
          </a:stretch>
        </a:blipFill>
        <a:effectLst/>
      </p:bgPr>
    </p:bg>
    <p:spTree>
      <p:nvGrpSpPr>
        <p:cNvPr id="1" name=""/>
        <p:cNvGrpSpPr/>
        <p:nvPr/>
      </p:nvGrpSpPr>
      <p:grpSpPr>
        <a:xfrm>
          <a:off x="0" y="0"/>
          <a:ext cx="0" cy="0"/>
          <a:chOff x="0" y="0"/>
          <a:chExt cx="0" cy="0"/>
        </a:xfrm>
      </p:grpSpPr>
      <p:sp>
        <p:nvSpPr>
          <p:cNvPr id="5" name="Rectangle 4"/>
          <p:cNvSpPr/>
          <p:nvPr/>
        </p:nvSpPr>
        <p:spPr>
          <a:xfrm>
            <a:off x="1259642" y="18739"/>
            <a:ext cx="6755504" cy="954107"/>
          </a:xfrm>
          <a:prstGeom prst="rect">
            <a:avLst/>
          </a:prstGeom>
        </p:spPr>
        <p:txBody>
          <a:bodyPr wrap="none">
            <a:spAutoFit/>
          </a:bodyP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Kefahaman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kemerdekaan</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didasari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Double Wave 7"/>
          <p:cNvSpPr/>
          <p:nvPr/>
        </p:nvSpPr>
        <p:spPr>
          <a:xfrm>
            <a:off x="609600" y="3227078"/>
            <a:ext cx="8364939" cy="1649722"/>
          </a:xfrm>
          <a:prstGeom prst="doubleWave">
            <a:avLst/>
          </a:prstGeom>
          <a:gradFill flip="none" rotWithShape="1">
            <a:gsLst>
              <a:gs pos="0">
                <a:schemeClr val="accent2">
                  <a:lumMod val="67000"/>
                  <a:alpha val="80000"/>
                </a:schemeClr>
              </a:gs>
              <a:gs pos="48000">
                <a:schemeClr val="accent2">
                  <a:lumMod val="97000"/>
                  <a:lumOff val="3000"/>
                  <a:alpha val="41000"/>
                </a:schemeClr>
              </a:gs>
              <a:gs pos="100000">
                <a:schemeClr val="accent2">
                  <a:lumMod val="60000"/>
                  <a:lumOff val="40000"/>
                </a:schemeClr>
              </a:gs>
            </a:gsLst>
            <a:lin ang="162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ms-MY" sz="2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Mampu memagari </a:t>
            </a:r>
            <a:r>
              <a:rPr lang="ms-MY"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hidup kita agar sentiasa rukun dan damai serta berpadu erat antara satu sama lain</a:t>
            </a:r>
            <a:endParaRPr lang="en-MY"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endParaRPr>
          </a:p>
        </p:txBody>
      </p:sp>
      <p:sp>
        <p:nvSpPr>
          <p:cNvPr id="3" name="Down Arrow Callout 2"/>
          <p:cNvSpPr/>
          <p:nvPr/>
        </p:nvSpPr>
        <p:spPr>
          <a:xfrm>
            <a:off x="2917307" y="1295400"/>
            <a:ext cx="3679010" cy="1931678"/>
          </a:xfrm>
          <a:prstGeom prst="downArrowCallout">
            <a:avLst/>
          </a:prstGeom>
          <a:solidFill>
            <a:schemeClr val="dk1">
              <a:alpha val="47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rPr>
              <a:t>TAQWA</a:t>
            </a:r>
            <a:endParaRPr lang="en-MY" sz="6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Double Wave 16"/>
          <p:cNvSpPr/>
          <p:nvPr/>
        </p:nvSpPr>
        <p:spPr>
          <a:xfrm>
            <a:off x="574343" y="5029199"/>
            <a:ext cx="8364939" cy="1528029"/>
          </a:xfrm>
          <a:prstGeom prst="doubleWave">
            <a:avLst/>
          </a:prstGeom>
          <a:gradFill flip="none" rotWithShape="1">
            <a:gsLst>
              <a:gs pos="0">
                <a:schemeClr val="accent2">
                  <a:lumMod val="67000"/>
                  <a:alpha val="80000"/>
                </a:schemeClr>
              </a:gs>
              <a:gs pos="48000">
                <a:schemeClr val="accent2">
                  <a:lumMod val="97000"/>
                  <a:lumOff val="3000"/>
                  <a:alpha val="41000"/>
                </a:schemeClr>
              </a:gs>
              <a:gs pos="100000">
                <a:schemeClr val="accent2">
                  <a:lumMod val="60000"/>
                  <a:lumOff val="40000"/>
                </a:schemeClr>
              </a:gs>
            </a:gsLst>
            <a:lin ang="162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sz="2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Akan </a:t>
            </a:r>
            <a:r>
              <a:rPr lang="fi-FI"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membuahkan keikhlasan dan keberkatan dari Allah</a:t>
            </a:r>
            <a:endParaRPr lang="en-MY"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endParaRPr>
          </a:p>
        </p:txBody>
      </p:sp>
    </p:spTree>
    <p:extLst>
      <p:ext uri="{BB962C8B-B14F-4D97-AF65-F5344CB8AC3E}">
        <p14:creationId xmlns:p14="http://schemas.microsoft.com/office/powerpoint/2010/main" val="2545797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1000" t="-3000" r="-1000" b="-3000"/>
          </a:stretch>
        </a:blipFill>
        <a:effectLst/>
      </p:bgPr>
    </p:bg>
    <p:spTree>
      <p:nvGrpSpPr>
        <p:cNvPr id="1" name=""/>
        <p:cNvGrpSpPr/>
        <p:nvPr/>
      </p:nvGrpSpPr>
      <p:grpSpPr>
        <a:xfrm>
          <a:off x="0" y="0"/>
          <a:ext cx="0" cy="0"/>
          <a:chOff x="0" y="0"/>
          <a:chExt cx="0" cy="0"/>
        </a:xfrm>
      </p:grpSpPr>
      <p:sp>
        <p:nvSpPr>
          <p:cNvPr id="5" name="Rectangle 4"/>
          <p:cNvSpPr/>
          <p:nvPr/>
        </p:nvSpPr>
        <p:spPr>
          <a:xfrm>
            <a:off x="522198" y="18739"/>
            <a:ext cx="8230395" cy="954107"/>
          </a:xfrm>
          <a:prstGeom prst="rect">
            <a:avLst/>
          </a:prstGeom>
        </p:spPr>
        <p:txBody>
          <a:bodyPr wrap="none">
            <a:spAutoFit/>
          </a:bodyP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dirasai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Malaysia</a:t>
            </a:r>
          </a:p>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kemerdekaan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6" name="Rounded Rectangle 5"/>
          <p:cNvSpPr/>
          <p:nvPr/>
        </p:nvSpPr>
        <p:spPr>
          <a:xfrm>
            <a:off x="304800" y="1134544"/>
            <a:ext cx="3810000" cy="1880572"/>
          </a:xfrm>
          <a:prstGeom prst="roundRect">
            <a:avLst/>
          </a:prstGeom>
          <a:blipFill dpi="0" rotWithShape="1">
            <a:blip r:embed="rId3"/>
            <a:srcRect/>
            <a:stretch>
              <a:fillRect/>
            </a:stretch>
          </a:blipFill>
        </p:spPr>
        <p:style>
          <a:lnRef idx="3">
            <a:schemeClr val="lt1"/>
          </a:lnRef>
          <a:fillRef idx="1">
            <a:schemeClr val="dk1"/>
          </a:fillRef>
          <a:effectRef idx="1">
            <a:schemeClr val="dk1"/>
          </a:effectRef>
          <a:fontRef idx="minor">
            <a:schemeClr val="lt1"/>
          </a:fontRef>
        </p:style>
        <p:txBody>
          <a:bodyPr rtlCol="0" anchor="ctr"/>
          <a:lstStyle/>
          <a:p>
            <a:pPr algn="ctr"/>
            <a:r>
              <a:rPr lang="ms-MY"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Nikmat </a:t>
            </a:r>
            <a:r>
              <a:rPr lang="ms-MY"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beribadah</a:t>
            </a:r>
            <a:endParaRPr lang="en-MY"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Rounded Rectangle 6"/>
          <p:cNvSpPr/>
          <p:nvPr/>
        </p:nvSpPr>
        <p:spPr>
          <a:xfrm>
            <a:off x="4267200" y="1134544"/>
            <a:ext cx="4611977" cy="1880572"/>
          </a:xfrm>
          <a:prstGeom prst="roundRect">
            <a:avLst/>
          </a:prstGeom>
          <a:blipFill dpi="0" rotWithShape="1">
            <a:blip r:embed="rId4">
              <a:alphaModFix amt="99000"/>
            </a:blip>
            <a:srcRect/>
            <a:stretch>
              <a:fillRect r="-62000" b="-49000"/>
            </a:stretch>
          </a:blipFill>
        </p:spPr>
        <p:style>
          <a:lnRef idx="3">
            <a:schemeClr val="lt1"/>
          </a:lnRef>
          <a:fillRef idx="1">
            <a:schemeClr val="dk1"/>
          </a:fillRef>
          <a:effectRef idx="1">
            <a:schemeClr val="dk1"/>
          </a:effectRef>
          <a:fontRef idx="minor">
            <a:schemeClr val="lt1"/>
          </a:fontRef>
        </p:style>
        <p:txBody>
          <a:bodyPr rtlCol="0" anchor="ctr"/>
          <a:lstStyle/>
          <a:p>
            <a:pPr algn="ctr"/>
            <a:r>
              <a:rPr lang="ms-MY"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Nikmat </a:t>
            </a:r>
            <a:r>
              <a:rPr lang="ms-MY"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bersilaturrahim</a:t>
            </a:r>
            <a:endParaRPr lang="en-MY"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ounded Rectangle 8"/>
          <p:cNvSpPr/>
          <p:nvPr/>
        </p:nvSpPr>
        <p:spPr>
          <a:xfrm>
            <a:off x="304800" y="3176815"/>
            <a:ext cx="4419623" cy="2004786"/>
          </a:xfrm>
          <a:prstGeom prst="roundRect">
            <a:avLst/>
          </a:prstGeom>
          <a:blipFill dpi="0" rotWithShape="1">
            <a:blip r:embed="rId5"/>
            <a:srcRect/>
            <a:stretch>
              <a:fillRect l="-10000" t="-31000" r="-36000" b="-8000"/>
            </a:stretch>
          </a:blipFill>
        </p:spPr>
        <p:style>
          <a:lnRef idx="3">
            <a:schemeClr val="lt1"/>
          </a:lnRef>
          <a:fillRef idx="1">
            <a:schemeClr val="dk1"/>
          </a:fillRef>
          <a:effectRef idx="1">
            <a:schemeClr val="dk1"/>
          </a:effectRef>
          <a:fontRef idx="minor">
            <a:schemeClr val="lt1"/>
          </a:fontRef>
        </p:style>
        <p:txBody>
          <a:bodyPr rtlCol="0" anchor="ctr"/>
          <a:lstStyle/>
          <a:p>
            <a:pPr algn="ctr"/>
            <a:r>
              <a:rPr lang="ms-MY"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Nikmat </a:t>
            </a:r>
            <a:r>
              <a:rPr lang="ms-MY"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mencari rezeki </a:t>
            </a:r>
            <a:endParaRPr lang="en-MY"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Rounded Rectangle 9"/>
          <p:cNvSpPr/>
          <p:nvPr/>
        </p:nvSpPr>
        <p:spPr>
          <a:xfrm>
            <a:off x="4876800" y="3176814"/>
            <a:ext cx="4002375" cy="2004787"/>
          </a:xfrm>
          <a:prstGeom prst="roundRect">
            <a:avLst/>
          </a:prstGeom>
          <a:blipFill dpi="0" rotWithShape="1">
            <a:blip r:embed="rId6">
              <a:alphaModFix amt="86000"/>
            </a:blip>
            <a:srcRect/>
            <a:stretch>
              <a:fillRect l="-10000" t="-69000" r="-7000" b="-69000"/>
            </a:stretch>
          </a:blipFill>
        </p:spPr>
        <p:style>
          <a:lnRef idx="3">
            <a:schemeClr val="lt1"/>
          </a:lnRef>
          <a:fillRef idx="1">
            <a:schemeClr val="dk1"/>
          </a:fillRef>
          <a:effectRef idx="1">
            <a:schemeClr val="dk1"/>
          </a:effectRef>
          <a:fontRef idx="minor">
            <a:schemeClr val="lt1"/>
          </a:fontRef>
        </p:style>
        <p:txBody>
          <a:bodyPr rtlCol="0" anchor="ctr"/>
          <a:lstStyle/>
          <a:p>
            <a:pPr algn="ctr"/>
            <a:r>
              <a:rPr lang="ms-MY"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Nikmat </a:t>
            </a:r>
            <a:r>
              <a:rPr lang="ms-MY"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merasai rezeki kurniaan Allah yang melimpah ruah </a:t>
            </a:r>
            <a:endParaRPr lang="en-MY"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Double Wave 10"/>
          <p:cNvSpPr/>
          <p:nvPr/>
        </p:nvSpPr>
        <p:spPr>
          <a:xfrm>
            <a:off x="514237" y="5489515"/>
            <a:ext cx="8364939" cy="1229411"/>
          </a:xfrm>
          <a:prstGeom prst="doubleWave">
            <a:avLst/>
          </a:prstGeom>
          <a:gradFill flip="none" rotWithShape="1">
            <a:gsLst>
              <a:gs pos="0">
                <a:schemeClr val="accent2">
                  <a:lumMod val="67000"/>
                  <a:alpha val="80000"/>
                </a:schemeClr>
              </a:gs>
              <a:gs pos="48000">
                <a:schemeClr val="accent2">
                  <a:lumMod val="97000"/>
                  <a:lumOff val="3000"/>
                  <a:alpha val="41000"/>
                </a:schemeClr>
              </a:gs>
              <a:gs pos="100000">
                <a:schemeClr val="accent2">
                  <a:lumMod val="60000"/>
                  <a:lumOff val="40000"/>
                </a:schemeClr>
              </a:gs>
            </a:gsLst>
            <a:lin ang="162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3200" b="1" dirty="0" smtClean="0">
                <a:ln w="10160">
                  <a:solidFill>
                    <a:schemeClr val="accent5"/>
                  </a:solidFill>
                  <a:prstDash val="solid"/>
                </a:ln>
                <a:solidFill>
                  <a:srgbClr val="002060"/>
                </a:solidFill>
                <a:effectLst>
                  <a:outerShdw blurRad="38100" dist="22860" dir="5400000" algn="tl" rotWithShape="0">
                    <a:srgbClr val="000000">
                      <a:alpha val="30000"/>
                    </a:srgbClr>
                  </a:outerShdw>
                </a:effectLst>
                <a:latin typeface="Arial Black" panose="020B0A04020102020204" pitchFamily="34" charset="0"/>
              </a:rPr>
              <a:t>Peliharalah </a:t>
            </a:r>
            <a:r>
              <a:rPr lang="sv-SE" sz="3200" b="1" dirty="0">
                <a:ln w="10160">
                  <a:solidFill>
                    <a:schemeClr val="accent5"/>
                  </a:solidFill>
                  <a:prstDash val="solid"/>
                </a:ln>
                <a:solidFill>
                  <a:srgbClr val="002060"/>
                </a:solidFill>
                <a:effectLst>
                  <a:outerShdw blurRad="38100" dist="22860" dir="5400000" algn="tl" rotWithShape="0">
                    <a:srgbClr val="000000">
                      <a:alpha val="30000"/>
                    </a:srgbClr>
                  </a:outerShdw>
                </a:effectLst>
                <a:latin typeface="Arial Black" panose="020B0A04020102020204" pitchFamily="34" charset="0"/>
              </a:rPr>
              <a:t>nikmat ini agar ia tidak terlepas dari genggaman kita</a:t>
            </a:r>
            <a:endParaRPr lang="en-MY" sz="3200" b="1" dirty="0">
              <a:ln w="10160">
                <a:solidFill>
                  <a:schemeClr val="accent5"/>
                </a:solidFill>
                <a:prstDash val="solid"/>
              </a:ln>
              <a:solidFill>
                <a:srgbClr val="002060"/>
              </a:solidFill>
              <a:effectLst>
                <a:outerShdw blurRad="38100" dist="22860" dir="5400000" algn="tl" rotWithShape="0">
                  <a:srgbClr val="000000">
                    <a:alpha val="30000"/>
                  </a:srgbClr>
                </a:outerShdw>
              </a:effectLst>
              <a:latin typeface="Arial Black" panose="020B0A04020102020204" pitchFamily="34" charset="0"/>
            </a:endParaRPr>
          </a:p>
        </p:txBody>
      </p:sp>
      <p:sp>
        <p:nvSpPr>
          <p:cNvPr id="2" name="Rectangle 1"/>
          <p:cNvSpPr/>
          <p:nvPr/>
        </p:nvSpPr>
        <p:spPr>
          <a:xfrm>
            <a:off x="316173" y="1040045"/>
            <a:ext cx="535724"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2" name="Rectangle 11"/>
          <p:cNvSpPr/>
          <p:nvPr/>
        </p:nvSpPr>
        <p:spPr>
          <a:xfrm>
            <a:off x="4341076" y="1040045"/>
            <a:ext cx="535724"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4" name="Rectangle 13"/>
          <p:cNvSpPr/>
          <p:nvPr/>
        </p:nvSpPr>
        <p:spPr>
          <a:xfrm>
            <a:off x="319585" y="3024615"/>
            <a:ext cx="535724" cy="923330"/>
          </a:xfrm>
          <a:prstGeom prst="rect">
            <a:avLst/>
          </a:prstGeom>
          <a:noFill/>
        </p:spPr>
        <p:txBody>
          <a:bodyPr wrap="none" lIns="91440" tIns="45720" rIns="91440" bIns="45720">
            <a:spAutoFit/>
          </a:body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5" name="Rectangle 14"/>
          <p:cNvSpPr/>
          <p:nvPr/>
        </p:nvSpPr>
        <p:spPr>
          <a:xfrm>
            <a:off x="4876800" y="2990096"/>
            <a:ext cx="535724" cy="923330"/>
          </a:xfrm>
          <a:prstGeom prst="rect">
            <a:avLst/>
          </a:prstGeom>
          <a:noFill/>
        </p:spPr>
        <p:txBody>
          <a:bodyPr wrap="none" lIns="91440" tIns="45720" rIns="91440" bIns="45720">
            <a:spAutoFit/>
          </a:body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87184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anim calcmode="lin" valueType="num">
                                      <p:cBhvr>
                                        <p:cTn id="8" dur="2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4855"/>
            <a:ext cx="914400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Kesimpulan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khutbah</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52400" y="1676400"/>
            <a:ext cx="8839200" cy="2246769"/>
          </a:xfrm>
          <a:prstGeom prst="rect">
            <a:avLst/>
          </a:prstGeom>
          <a:gradFill>
            <a:gsLst>
              <a:gs pos="19000">
                <a:srgbClr val="FFEFD1">
                  <a:alpha val="65000"/>
                </a:srgbClr>
              </a:gs>
              <a:gs pos="64999">
                <a:srgbClr val="F0EBD5">
                  <a:alpha val="77000"/>
                </a:srgbClr>
              </a:gs>
              <a:gs pos="100000">
                <a:srgbClr val="D1C39F">
                  <a:alpha val="80000"/>
                </a:srgbClr>
              </a:gs>
            </a:gsLst>
            <a:lin ang="5400000" scaled="0"/>
          </a:gradFill>
        </p:spPr>
        <p:txBody>
          <a:bodyPr wrap="square">
            <a:spAutoFit/>
          </a:bodyPr>
          <a:lstStyle/>
          <a:p>
            <a:pPr algn="just"/>
            <a:r>
              <a:rPr lang="ms-MY" sz="2800" b="1" i="1" dirty="0"/>
              <a:t>1. Dalam Islam, kemerdekaan itu suci maknanya. Apabila jiwa kita kosong dari godaan dan belenggu hawa nafsu, lalu disemai dengan cinta dan takwa kepada Allah, maka kesejahteraan, kedamaian dan keamanan akan wujud dalam diri. </a:t>
            </a:r>
            <a:endParaRPr lang="ms-MY" sz="2800" b="1" i="1" dirty="0" smtClean="0"/>
          </a:p>
        </p:txBody>
      </p:sp>
      <p:sp>
        <p:nvSpPr>
          <p:cNvPr id="4" name="Rectangle 3"/>
          <p:cNvSpPr/>
          <p:nvPr/>
        </p:nvSpPr>
        <p:spPr>
          <a:xfrm>
            <a:off x="152400" y="4343400"/>
            <a:ext cx="8839200" cy="1815882"/>
          </a:xfrm>
          <a:prstGeom prst="rect">
            <a:avLst/>
          </a:prstGeom>
          <a:gradFill>
            <a:gsLst>
              <a:gs pos="19000">
                <a:srgbClr val="FFEFD1">
                  <a:alpha val="65000"/>
                </a:srgbClr>
              </a:gs>
              <a:gs pos="64999">
                <a:srgbClr val="F0EBD5">
                  <a:alpha val="77000"/>
                </a:srgbClr>
              </a:gs>
              <a:gs pos="100000">
                <a:srgbClr val="D1C39F">
                  <a:alpha val="80000"/>
                </a:srgbClr>
              </a:gs>
            </a:gsLst>
            <a:lin ang="5400000" scaled="0"/>
          </a:gradFill>
        </p:spPr>
        <p:txBody>
          <a:bodyPr wrap="square">
            <a:spAutoFit/>
          </a:bodyPr>
          <a:lstStyle/>
          <a:p>
            <a:pPr algn="just"/>
            <a:r>
              <a:rPr lang="ms-MY" sz="2800" b="1" i="1" dirty="0"/>
              <a:t>2. Kemerdekaan, sebagaimana diajar oleh Nabi SAW, perlu diperteguhkan dengan ikatan iman yang kuat kepada Allah, selain kesatuan sesama umat Islam agar tidak mudah diganggu gugat oleh musuh Islam. </a:t>
            </a:r>
            <a:endParaRPr lang="ms-MY" sz="2800" b="1" i="1" dirty="0" smtClean="0"/>
          </a:p>
        </p:txBody>
      </p:sp>
    </p:spTree>
    <p:extLst>
      <p:ext uri="{BB962C8B-B14F-4D97-AF65-F5344CB8AC3E}">
        <p14:creationId xmlns:p14="http://schemas.microsoft.com/office/powerpoint/2010/main" val="258440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4855"/>
            <a:ext cx="914400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Kesimpulan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khutbah</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20555" y="1295400"/>
            <a:ext cx="8839200" cy="1692771"/>
          </a:xfrm>
          <a:prstGeom prst="rect">
            <a:avLst/>
          </a:prstGeom>
          <a:gradFill>
            <a:gsLst>
              <a:gs pos="19000">
                <a:srgbClr val="FFEFD1">
                  <a:alpha val="65000"/>
                </a:srgbClr>
              </a:gs>
              <a:gs pos="64999">
                <a:srgbClr val="F0EBD5">
                  <a:alpha val="77000"/>
                </a:srgbClr>
              </a:gs>
              <a:gs pos="100000">
                <a:srgbClr val="D1C39F">
                  <a:alpha val="80000"/>
                </a:srgbClr>
              </a:gs>
            </a:gsLst>
            <a:lin ang="5400000" scaled="0"/>
          </a:gradFill>
        </p:spPr>
        <p:txBody>
          <a:bodyPr wrap="square">
            <a:spAutoFit/>
          </a:bodyPr>
          <a:lstStyle/>
          <a:p>
            <a:pPr algn="just"/>
            <a:r>
              <a:rPr lang="ms-MY" sz="2600" b="1" i="1" dirty="0"/>
              <a:t>3. Nikmat kebebasan dan kemerdekaan seharusnya disyukuri dan dipertahankan sampai bila-bila. Ini adalah kerana, nikmat ini mampu membebaskan diri dan pemikiran kita daripada perbuatan yang mengundang kemurkaan Allah SWT.</a:t>
            </a:r>
            <a:endParaRPr lang="ms-MY" sz="2600" b="1" i="1" dirty="0" smtClean="0"/>
          </a:p>
        </p:txBody>
      </p:sp>
      <p:sp>
        <p:nvSpPr>
          <p:cNvPr id="4" name="Rectangle 3"/>
          <p:cNvSpPr/>
          <p:nvPr/>
        </p:nvSpPr>
        <p:spPr>
          <a:xfrm>
            <a:off x="152400" y="3200400"/>
            <a:ext cx="8839200" cy="3293209"/>
          </a:xfrm>
          <a:prstGeom prst="rect">
            <a:avLst/>
          </a:prstGeom>
          <a:gradFill>
            <a:gsLst>
              <a:gs pos="19000">
                <a:srgbClr val="FFEFD1">
                  <a:alpha val="65000"/>
                </a:srgbClr>
              </a:gs>
              <a:gs pos="64999">
                <a:srgbClr val="F0EBD5">
                  <a:alpha val="77000"/>
                </a:srgbClr>
              </a:gs>
              <a:gs pos="100000">
                <a:srgbClr val="D1C39F">
                  <a:alpha val="80000"/>
                </a:srgbClr>
              </a:gs>
            </a:gsLst>
            <a:lin ang="5400000" scaled="0"/>
          </a:gradFill>
        </p:spPr>
        <p:txBody>
          <a:bodyPr wrap="square">
            <a:spAutoFit/>
          </a:bodyPr>
          <a:lstStyle/>
          <a:p>
            <a:pPr algn="just"/>
            <a:r>
              <a:rPr lang="ms-MY" sz="2600" b="1" i="1" dirty="0"/>
              <a:t>4. Mencintai negara haruslah dibuktikan dengan azam dan usaha keras kita membangunkan negara mengikut syariat Islam. Semangat patriotisme tidak cukup sekadar menyambut hari kemerdekaan dan mengibarkan jalur gemilang, akan tetapi, membangunkan negara ini menurut acuan yang diredhai oleh Allah dan Rasulullah SAW. Sesungguhnya, Syariat Islam akan lebih mudah terlaksana dalam keadaan negara aman dan damai.</a:t>
            </a:r>
            <a:endParaRPr lang="ms-MY" sz="2600" b="1" i="1" dirty="0" smtClean="0"/>
          </a:p>
        </p:txBody>
      </p:sp>
    </p:spTree>
    <p:extLst>
      <p:ext uri="{BB962C8B-B14F-4D97-AF65-F5344CB8AC3E}">
        <p14:creationId xmlns:p14="http://schemas.microsoft.com/office/powerpoint/2010/main" val="68672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772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152400" y="1066800"/>
            <a:ext cx="8839200" cy="5262979"/>
          </a:xfrm>
          <a:prstGeom prst="rect">
            <a:avLst/>
          </a:prstGeom>
          <a:noFill/>
        </p:spPr>
        <p:txBody>
          <a:bodyPr wrap="square">
            <a:spAutoFit/>
          </a:bodyPr>
          <a:lstStyle/>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بَارَكَ اللهُ لِي وَلَكُمْ فِي الْقُرْآنِ الْعَظِيْمِ.</a:t>
            </a:r>
          </a:p>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وَنَفَعَنِي وَاِيِّاكُمْ بِمَا فِيْهِ مِنَ الآيَاتِ وَالذِّكْرِ الْحَكِيْمِ.</a:t>
            </a:r>
          </a:p>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وَتَقَبَّلَ الله مِنِّي وَمِنْكُمْ </a:t>
            </a:r>
            <a:r>
              <a:rPr lang="ar-SA"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تِلاوَتَهُ</a:t>
            </a:r>
            <a:endPar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endParaRPr>
          </a:p>
          <a:p>
            <a:pPr algn="ctr" rtl="1"/>
            <a:r>
              <a:rPr lang="ar-SA"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 اِنَّهُ </a:t>
            </a:r>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هُوَاالسَّمِيْعُ الْعَلِيْمُ.</a:t>
            </a:r>
          </a:p>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أقُوْلُ قَوْلِي هَذا وَأسْتَغْفِرُوا اللهَ الْعَظِيْمَ لَيْ وَلَكُمْ وَلِسَائِرِ الْمُسْلِمِيْنَ وَالْمُسْلِمَاتِ وَالْمُؤْمِنِيْنَ وَالْمُؤْمِنَاتِ فَاسْتَغْفِرُوْهُ إنَّهُ هُوَ الْغَفُوْرُ الرَّحِيْمُ</a:t>
            </a:r>
          </a:p>
        </p:txBody>
      </p:sp>
      <p:sp>
        <p:nvSpPr>
          <p:cNvPr id="5" name="AutoShape 9"/>
          <p:cNvSpPr>
            <a:spLocks noChangeArrowheads="1"/>
          </p:cNvSpPr>
          <p:nvPr/>
        </p:nvSpPr>
        <p:spPr bwMode="auto">
          <a:xfrm>
            <a:off x="381000" y="253340"/>
            <a:ext cx="2286000" cy="573360"/>
          </a:xfrm>
          <a:prstGeom prst="roundRect">
            <a:avLst>
              <a:gd name="adj" fmla="val 16667"/>
            </a:avLst>
          </a:prstGeom>
          <a:solidFill>
            <a:schemeClr val="accent5">
              <a:lumMod val="40000"/>
              <a:lumOff val="60000"/>
              <a:alpha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6000" r="-16000" b="-10000"/>
          </a:stretch>
        </a:blipFill>
        <a:effectLst/>
      </p:bgPr>
    </p:bg>
    <p:spTree>
      <p:nvGrpSpPr>
        <p:cNvPr id="1" name=""/>
        <p:cNvGrpSpPr/>
        <p:nvPr/>
      </p:nvGrpSpPr>
      <p:grpSpPr>
        <a:xfrm>
          <a:off x="0" y="0"/>
          <a:ext cx="0" cy="0"/>
          <a:chOff x="0" y="0"/>
          <a:chExt cx="0" cy="0"/>
        </a:xfrm>
      </p:grpSpPr>
      <p:sp>
        <p:nvSpPr>
          <p:cNvPr id="2" name="Rectangle 1"/>
          <p:cNvSpPr/>
          <p:nvPr/>
        </p:nvSpPr>
        <p:spPr>
          <a:xfrm>
            <a:off x="-38100" y="0"/>
            <a:ext cx="9182100" cy="646331"/>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3" name="Rectangle 2"/>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4" name="TextBox 3"/>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138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1000" t="-3000" r="-1000"/>
          </a:stretch>
        </a:blipFill>
        <a:effectLst/>
      </p:bgPr>
    </p:bg>
    <p:spTree>
      <p:nvGrpSpPr>
        <p:cNvPr id="1" name=""/>
        <p:cNvGrpSpPr/>
        <p:nvPr/>
      </p:nvGrpSpPr>
      <p:grpSpPr>
        <a:xfrm>
          <a:off x="0" y="0"/>
          <a:ext cx="0" cy="0"/>
          <a:chOff x="0" y="0"/>
          <a:chExt cx="0" cy="0"/>
        </a:xfrm>
      </p:grpSpPr>
      <p:sp>
        <p:nvSpPr>
          <p:cNvPr id="3" name="Rectangle 2"/>
          <p:cNvSpPr/>
          <p:nvPr/>
        </p:nvSpPr>
        <p:spPr>
          <a:xfrm>
            <a:off x="0" y="1568912"/>
            <a:ext cx="9144000" cy="1938992"/>
          </a:xfrm>
          <a:prstGeom prst="rect">
            <a:avLst/>
          </a:prstGeom>
          <a:solidFill>
            <a:schemeClr val="accent2">
              <a:lumMod val="50000"/>
              <a:alpha val="55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2711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Yang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Muhammad </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pesuruh</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677656"/>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Muhammad </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l="-12000" r="-12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800" y="1066800"/>
            <a:ext cx="8610601"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15000" r="-15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15000" r="-15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1000" t="-2000" r="-1000"/>
          </a:stretch>
        </a:blipFill>
        <a:effectLst/>
      </p:bgPr>
    </p:bg>
    <p:spTree>
      <p:nvGrpSpPr>
        <p:cNvPr id="1" name=""/>
        <p:cNvGrpSpPr/>
        <p:nvPr/>
      </p:nvGrpSpPr>
      <p:grpSpPr>
        <a:xfrm>
          <a:off x="0" y="0"/>
          <a:ext cx="0" cy="0"/>
          <a:chOff x="0" y="0"/>
          <a:chExt cx="0" cy="0"/>
        </a:xfrm>
      </p:grpSpPr>
      <p:sp>
        <p:nvSpPr>
          <p:cNvPr id="3" name="Rectangle 2"/>
          <p:cNvSpPr/>
          <p:nvPr/>
        </p:nvSpPr>
        <p:spPr>
          <a:xfrm>
            <a:off x="191054" y="1524000"/>
            <a:ext cx="857256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وَأَصْحَابِهِ 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67518" y="3733800"/>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398" y="1015663"/>
            <a:ext cx="8866909" cy="5262979"/>
          </a:xfrm>
          <a:prstGeom prst="rect">
            <a:avLst/>
          </a:prstGeom>
          <a:gradFill>
            <a:gsLst>
              <a:gs pos="41000">
                <a:srgbClr val="D6C6ED">
                  <a:alpha val="63000"/>
                </a:srgbClr>
              </a:gs>
              <a:gs pos="0">
                <a:schemeClr val="accent4">
                  <a:tint val="50000"/>
                  <a:satMod val="300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rgbClr val="C00000"/>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rgbClr val="C00000"/>
              </a:solidFill>
            </a:endParaRPr>
          </a:p>
          <a:p>
            <a:pPr algn="just"/>
            <a:r>
              <a:rPr lang="ms-MY" sz="2800" b="1" dirty="0">
                <a:solidFill>
                  <a:srgbClr val="C00000"/>
                </a:solidFill>
              </a:rPr>
              <a:t>Ya Allah, bantu dan kasihilah kami </a:t>
            </a:r>
            <a:r>
              <a:rPr lang="ms-MY" sz="2800" b="1" dirty="0" smtClean="0">
                <a:solidFill>
                  <a:srgbClr val="C00000"/>
                </a:solidFill>
              </a:rPr>
              <a:t>dan </a:t>
            </a:r>
            <a:r>
              <a:rPr lang="ms-MY" sz="2800" b="1" dirty="0">
                <a:solidFill>
                  <a:srgbClr val="C00000"/>
                </a:solidFill>
              </a:rPr>
              <a:t>seluruh ummat Islam dari </a:t>
            </a:r>
            <a:r>
              <a:rPr lang="ms-MY" sz="2800" b="1" dirty="0" smtClean="0">
                <a:solidFill>
                  <a:srgbClr val="C00000"/>
                </a:solidFill>
              </a:rPr>
              <a:t>kesusahan, wabak </a:t>
            </a:r>
            <a:r>
              <a:rPr lang="ms-MY" sz="2800" b="1" dirty="0">
                <a:solidFill>
                  <a:srgbClr val="C00000"/>
                </a:solidFill>
              </a:rPr>
              <a:t>dan bala bencana. Lenyapkanlah </a:t>
            </a:r>
            <a:r>
              <a:rPr lang="ms-MY" sz="2800" b="1" dirty="0" smtClean="0">
                <a:solidFill>
                  <a:srgbClr val="C00000"/>
                </a:solidFill>
              </a:rPr>
              <a:t>wabak </a:t>
            </a:r>
            <a:r>
              <a:rPr lang="ms-MY" sz="2800" b="1" dirty="0">
                <a:solidFill>
                  <a:srgbClr val="C00000"/>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861017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extLst>
              <a:ext uri="{BEBA8EAE-BF5A-486C-A8C5-ECC9F3942E4B}">
                <a14:imgProps xmlns:a14="http://schemas.microsoft.com/office/drawing/2010/main">
                  <a14:imgLayer r:embed="rId3">
                    <a14:imgEffect>
                      <a14:sharpenSoften amount="50000"/>
                    </a14:imgEffect>
                  </a14:imgLayer>
                </a14:imgProps>
              </a:ext>
            </a:extLst>
          </a:blip>
          <a:srcRect/>
          <a:stretch>
            <a:fillRect l="-8000" t="-30000" b="-30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04057" y="1828800"/>
            <a:ext cx="8735886" cy="4216539"/>
          </a:xfrm>
          <a:prstGeom prst="rect">
            <a:avLst/>
          </a:prstGeom>
          <a:solidFill>
            <a:schemeClr val="bg1">
              <a:lumMod val="65000"/>
              <a:alpha val="58000"/>
            </a:schemeClr>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a:t>
            </a: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2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0"/>
            <a:ext cx="4572000"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a:t>
            </a:r>
            <a:endPar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6000" t="-18000" r="-5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1000" t="-2000" r="-1000"/>
          </a:stretch>
        </a:blipFill>
        <a:effectLst/>
      </p:bgPr>
    </p:bg>
    <p:spTree>
      <p:nvGrpSpPr>
        <p:cNvPr id="1" name=""/>
        <p:cNvGrpSpPr/>
        <p:nvPr/>
      </p:nvGrpSpPr>
      <p:grpSpPr>
        <a:xfrm>
          <a:off x="0" y="0"/>
          <a:ext cx="0" cy="0"/>
          <a:chOff x="0" y="0"/>
          <a:chExt cx="0" cy="0"/>
        </a:xfrm>
      </p:grpSpPr>
      <p:sp>
        <p:nvSpPr>
          <p:cNvPr id="3" name="Rectangle 2"/>
          <p:cNvSpPr/>
          <p:nvPr/>
        </p:nvSpPr>
        <p:spPr>
          <a:xfrm>
            <a:off x="714348" y="26861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70271" y="1371600"/>
            <a:ext cx="8492730" cy="1754326"/>
          </a:xfrm>
          <a:prstGeom prst="rect">
            <a:avLst/>
          </a:prstGeom>
          <a:solidFill>
            <a:srgbClr val="7030A0">
              <a:alpha val="5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4907" y="3505200"/>
            <a:ext cx="8603458" cy="2554545"/>
          </a:xfrm>
          <a:prstGeom prst="rect">
            <a:avLst/>
          </a:prstGeom>
          <a:noFill/>
          <a:ln w="9525">
            <a:noFill/>
          </a:ln>
        </p:spPr>
        <p:txBody>
          <a:bodyPr wrap="square">
            <a:spAutoFit/>
          </a:bodyPr>
          <a:lstStyle/>
          <a:p>
            <a:pPr algn="ctr" fontAlgn="auto">
              <a:spcBef>
                <a:spcPts val="0"/>
              </a:spcBef>
              <a:spcAft>
                <a:spcPts val="0"/>
              </a:spcAft>
              <a:defRPr/>
            </a:pPr>
            <a:r>
              <a:rPr lang="en-US" sz="32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Pesanan</a:t>
            </a:r>
            <a:r>
              <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jemaah</a:t>
            </a:r>
            <a:r>
              <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agar </a:t>
            </a:r>
            <a:r>
              <a:rPr lang="en-US" sz="32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tingkatkan</a:t>
            </a:r>
            <a:r>
              <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  </a:t>
            </a:r>
          </a:p>
          <a:p>
            <a:pPr algn="ctr" fontAlgn="auto">
              <a:spcBef>
                <a:spcPts val="0"/>
              </a:spcBef>
              <a:spcAft>
                <a:spcPts val="0"/>
              </a:spcAft>
              <a:defRPr/>
            </a:pPr>
            <a:r>
              <a:rPr lang="en-US" sz="32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Maka</a:t>
            </a:r>
            <a:r>
              <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2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endParaRPr lang="en-US" sz="32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3000" r="-13000"/>
          </a:stretch>
        </a:blipFill>
        <a:effectLst/>
      </p:bgPr>
    </p:bg>
    <p:spTree>
      <p:nvGrpSpPr>
        <p:cNvPr id="1" name=""/>
        <p:cNvGrpSpPr/>
        <p:nvPr/>
      </p:nvGrpSpPr>
      <p:grpSpPr>
        <a:xfrm>
          <a:off x="0" y="0"/>
          <a:ext cx="0" cy="0"/>
          <a:chOff x="0" y="0"/>
          <a:chExt cx="0" cy="0"/>
        </a:xfrm>
      </p:grpSpPr>
      <p:sp>
        <p:nvSpPr>
          <p:cNvPr id="9" name="Rectangle 8"/>
          <p:cNvSpPr/>
          <p:nvPr/>
        </p:nvSpPr>
        <p:spPr>
          <a:xfrm>
            <a:off x="165611" y="1852551"/>
            <a:ext cx="8836248" cy="4524315"/>
          </a:xfrm>
          <a:prstGeom prst="rect">
            <a:avLst/>
          </a:prstGeom>
          <a:noFill/>
          <a:scene3d>
            <a:camera prst="perspectiveAbove"/>
            <a:lightRig rig="threePt" dir="t"/>
          </a:scene3d>
          <a:sp3d>
            <a:bevelT/>
            <a:bevelB prst="relaxedInset"/>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ms-MY" sz="9600" b="1" spc="50" dirty="0">
                <a:ln w="11430"/>
                <a:solidFill>
                  <a:schemeClr val="bg2">
                    <a:lumMod val="25000"/>
                  </a:schemeClr>
                </a:solidFill>
                <a:effectLst>
                  <a:outerShdw blurRad="76200" dist="50800" dir="5400000" algn="tl" rotWithShape="0">
                    <a:srgbClr val="000000">
                      <a:alpha val="65000"/>
                    </a:srgbClr>
                  </a:outerShdw>
                </a:effectLst>
              </a:rPr>
              <a:t>Memahami Erti Kemerdekaan Dalam Hidup</a:t>
            </a:r>
          </a:p>
        </p:txBody>
      </p:sp>
      <p:sp>
        <p:nvSpPr>
          <p:cNvPr id="10" name="Rectangle 9"/>
          <p:cNvSpPr/>
          <p:nvPr/>
        </p:nvSpPr>
        <p:spPr>
          <a:xfrm>
            <a:off x="924408" y="1093921"/>
            <a:ext cx="7632847" cy="461665"/>
          </a:xfrm>
          <a:prstGeom prst="rect">
            <a:avLst/>
          </a:prstGeom>
        </p:spPr>
        <p:txBody>
          <a:bodyPr wrap="square">
            <a:spAutoFit/>
          </a:bodyPr>
          <a:lstStyle/>
          <a:p>
            <a:pPr algn="ctr" fontAlgn="auto">
              <a:spcBef>
                <a:spcPts val="0"/>
              </a:spcBef>
              <a:spcAft>
                <a:spcPts val="0"/>
              </a:spcAft>
              <a:defRPr/>
            </a:pPr>
            <a:r>
              <a:rPr lang="pt-BR"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18 </a:t>
            </a:r>
            <a:r>
              <a:rPr lang="pt-BR"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Muharram 1443H bersamaan </a:t>
            </a:r>
            <a:r>
              <a:rPr lang="pt-BR"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27 </a:t>
            </a:r>
            <a:r>
              <a:rPr lang="pt-BR"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Ogos 2021M</a:t>
            </a:r>
          </a:p>
        </p:txBody>
      </p:sp>
      <p:sp>
        <p:nvSpPr>
          <p:cNvPr id="4" name="Rectangle 3"/>
          <p:cNvSpPr/>
          <p:nvPr/>
        </p:nvSpPr>
        <p:spPr>
          <a:xfrm>
            <a:off x="1952246" y="152400"/>
            <a:ext cx="5577168" cy="923330"/>
          </a:xfrm>
          <a:prstGeom prst="rect">
            <a:avLst/>
          </a:prstGeom>
          <a:noFill/>
        </p:spPr>
        <p:txBody>
          <a:bodyPr wrap="none" lIns="91440" tIns="45720" rIns="91440" bIns="45720">
            <a:spAutoFit/>
          </a:bodyPr>
          <a:lstStyle/>
          <a:p>
            <a:pPr algn="ct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Tajuk</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Khutbah </a:t>
            </a: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Hari</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a:t>
            </a: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Ini</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a:t>
            </a:r>
            <a:endParaRPr lang="en-US" sz="5400" b="1" dirty="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t="-1000" r="-18000" b="-25000"/>
          </a:stretch>
        </a:blipFill>
        <a:effectLst/>
      </p:bgPr>
    </p:bg>
    <p:spTree>
      <p:nvGrpSpPr>
        <p:cNvPr id="1" name=""/>
        <p:cNvGrpSpPr/>
        <p:nvPr/>
      </p:nvGrpSpPr>
      <p:grpSpPr>
        <a:xfrm>
          <a:off x="0" y="0"/>
          <a:ext cx="0" cy="0"/>
          <a:chOff x="0" y="0"/>
          <a:chExt cx="0" cy="0"/>
        </a:xfrm>
      </p:grpSpPr>
      <p:sp>
        <p:nvSpPr>
          <p:cNvPr id="2" name="Rectangle 1"/>
          <p:cNvSpPr/>
          <p:nvPr/>
        </p:nvSpPr>
        <p:spPr>
          <a:xfrm>
            <a:off x="359229" y="3733799"/>
            <a:ext cx="8534400" cy="584775"/>
          </a:xfrm>
          <a:prstGeom prst="rect">
            <a:avLst/>
          </a:prstGeom>
          <a:solidFill>
            <a:schemeClr val="bg1">
              <a:alpha val="69000"/>
            </a:schemeClr>
          </a:solidFill>
        </p:spPr>
        <p:txBody>
          <a:bodyPr wrap="square">
            <a:spAutoFit/>
          </a:bodyPr>
          <a:lstStyle/>
          <a:p>
            <a:pPr algn="ctr" fontAlgn="auto">
              <a:spcBef>
                <a:spcPts val="0"/>
              </a:spcBef>
              <a:spcAft>
                <a:spcPts val="0"/>
              </a:spcAft>
              <a:defRPr/>
            </a:pP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Sambutan ulang </a:t>
            </a: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tahun kemerdekaan </a:t>
            </a:r>
            <a:endPar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Plaque 2"/>
          <p:cNvSpPr/>
          <p:nvPr/>
        </p:nvSpPr>
        <p:spPr>
          <a:xfrm>
            <a:off x="228600" y="228600"/>
            <a:ext cx="2971800" cy="17526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 HARI LAGI</a:t>
            </a:r>
            <a:endParaRPr lang="en-US" sz="4800" dirty="0"/>
          </a:p>
        </p:txBody>
      </p:sp>
    </p:spTree>
    <p:extLst>
      <p:ext uri="{BB962C8B-B14F-4D97-AF65-F5344CB8AC3E}">
        <p14:creationId xmlns:p14="http://schemas.microsoft.com/office/powerpoint/2010/main" val="171887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13000" r="-13000"/>
          </a:stretch>
        </a:blipFill>
        <a:effectLst/>
      </p:bgPr>
    </p:bg>
    <p:spTree>
      <p:nvGrpSpPr>
        <p:cNvPr id="1" name=""/>
        <p:cNvGrpSpPr/>
        <p:nvPr/>
      </p:nvGrpSpPr>
      <p:grpSpPr>
        <a:xfrm>
          <a:off x="0" y="0"/>
          <a:ext cx="0" cy="0"/>
          <a:chOff x="0" y="0"/>
          <a:chExt cx="0" cy="0"/>
        </a:xfrm>
      </p:grpSpPr>
      <p:sp>
        <p:nvSpPr>
          <p:cNvPr id="7" name="Rectangle 6"/>
          <p:cNvSpPr/>
          <p:nvPr/>
        </p:nvSpPr>
        <p:spPr>
          <a:xfrm>
            <a:off x="2807169" y="5105400"/>
            <a:ext cx="4493326" cy="1402773"/>
          </a:xfrm>
          <a:prstGeom prst="rect">
            <a:avLst/>
          </a:prstGeom>
          <a:gradFill flip="none" rotWithShape="1">
            <a:gsLst>
              <a:gs pos="0">
                <a:srgbClr val="92D050">
                  <a:shade val="30000"/>
                  <a:satMod val="115000"/>
                  <a:alpha val="57000"/>
                </a:srgbClr>
              </a:gs>
              <a:gs pos="50000">
                <a:srgbClr val="92D050">
                  <a:shade val="67500"/>
                  <a:satMod val="115000"/>
                  <a:lumMod val="98000"/>
                  <a:lumOff val="2000"/>
                  <a:alpha val="77000"/>
                </a:srgbClr>
              </a:gs>
              <a:gs pos="100000">
                <a:srgbClr val="92D050">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Arial Black" pitchFamily="34" charset="0"/>
              </a:rPr>
              <a:t>Setelah</a:t>
            </a:r>
            <a:r>
              <a:rPr lang="en-US" sz="2400" dirty="0" smtClean="0">
                <a:solidFill>
                  <a:schemeClr val="tx1"/>
                </a:solidFill>
                <a:latin typeface="Arial Black" pitchFamily="34" charset="0"/>
              </a:rPr>
              <a:t> 500 </a:t>
            </a:r>
            <a:r>
              <a:rPr lang="en-US" sz="2400" dirty="0" err="1" smtClean="0">
                <a:solidFill>
                  <a:schemeClr val="tx1"/>
                </a:solidFill>
                <a:latin typeface="Arial Black" pitchFamily="34" charset="0"/>
              </a:rPr>
              <a:t>tahun</a:t>
            </a:r>
            <a:r>
              <a:rPr lang="en-US" sz="2400" dirty="0" smtClean="0">
                <a:solidFill>
                  <a:schemeClr val="tx1"/>
                </a:solidFill>
                <a:latin typeface="Arial Black" pitchFamily="34" charset="0"/>
              </a:rPr>
              <a:t> </a:t>
            </a:r>
            <a:r>
              <a:rPr lang="en-US" sz="2400" dirty="0" err="1" smtClean="0">
                <a:solidFill>
                  <a:schemeClr val="tx1"/>
                </a:solidFill>
                <a:latin typeface="Arial Black" pitchFamily="34" charset="0"/>
              </a:rPr>
              <a:t>dibelenggu</a:t>
            </a:r>
            <a:r>
              <a:rPr lang="en-US" sz="2400" dirty="0" smtClean="0">
                <a:solidFill>
                  <a:schemeClr val="tx1"/>
                </a:solidFill>
                <a:latin typeface="Arial Black" pitchFamily="34" charset="0"/>
              </a:rPr>
              <a:t> </a:t>
            </a:r>
            <a:r>
              <a:rPr lang="en-US" sz="2400" dirty="0" err="1" smtClean="0">
                <a:solidFill>
                  <a:schemeClr val="tx1"/>
                </a:solidFill>
                <a:latin typeface="Arial Black" pitchFamily="34" charset="0"/>
              </a:rPr>
              <a:t>penjajah</a:t>
            </a:r>
            <a:endParaRPr lang="en-US" sz="2400" dirty="0">
              <a:solidFill>
                <a:schemeClr val="tx1"/>
              </a:solidFill>
              <a:latin typeface="Arial Black" pitchFamily="34" charset="0"/>
            </a:endParaRPr>
          </a:p>
        </p:txBody>
      </p:sp>
      <p:cxnSp>
        <p:nvCxnSpPr>
          <p:cNvPr id="8" name="Elbow Connector 7"/>
          <p:cNvCxnSpPr/>
          <p:nvPr/>
        </p:nvCxnSpPr>
        <p:spPr>
          <a:xfrm rot="16200000" flipH="1">
            <a:off x="3870640" y="3908962"/>
            <a:ext cx="1676398" cy="564079"/>
          </a:xfrm>
          <a:prstGeom prst="bentConnector3">
            <a:avLst/>
          </a:prstGeom>
          <a:ln w="381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2" name="Wave 1"/>
          <p:cNvSpPr/>
          <p:nvPr/>
        </p:nvSpPr>
        <p:spPr>
          <a:xfrm>
            <a:off x="1524000" y="457200"/>
            <a:ext cx="6629400" cy="1676400"/>
          </a:xfrm>
          <a:prstGeom prst="wave">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376904" y="833735"/>
            <a:ext cx="4923591" cy="923330"/>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Detik</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Bersejarah</a:t>
            </a:r>
            <a:endPar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1073984" y="1987850"/>
            <a:ext cx="7513595" cy="1569660"/>
          </a:xfrm>
          <a:prstGeom prst="rect">
            <a:avLst/>
          </a:prstGeom>
          <a:noFill/>
        </p:spPr>
        <p:txBody>
          <a:bodyPr wrap="non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31 </a:t>
            </a:r>
            <a:r>
              <a:rPr lang="en-US" sz="9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Ogos</a:t>
            </a: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1957</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5400000">
            <a:off x="3792188" y="-3370614"/>
            <a:ext cx="1676400" cy="8570028"/>
          </a:xfrm>
          <a:prstGeom prst="rightArrow">
            <a:avLst>
              <a:gd name="adj1" fmla="val 85235"/>
              <a:gd name="adj2" fmla="val 57910"/>
            </a:avLst>
          </a:prstGeom>
          <a:solidFill>
            <a:schemeClr val="bg2">
              <a:alpha val="24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32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endParaRPr>
          </a:p>
          <a:p>
            <a:pPr algn="ctr"/>
            <a:r>
              <a:rPr lang="en-US" sz="3200" b="1" dirty="0" err="1">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K</a:t>
            </a:r>
            <a:r>
              <a:rPr lang="en-US" sz="32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emerdekaan</a:t>
            </a:r>
            <a:r>
              <a:rPr lang="en-US" sz="32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 </a:t>
            </a:r>
            <a:r>
              <a:rPr lang="en-US" sz="3200" b="1" dirty="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Tanah </a:t>
            </a:r>
            <a:r>
              <a:rPr lang="en-US" sz="3200" b="1" dirty="0" err="1">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Melayu</a:t>
            </a:r>
            <a:r>
              <a:rPr lang="en-US" sz="3200" b="1" dirty="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 </a:t>
            </a:r>
            <a:endParaRPr lang="en-US" sz="4000" b="1" dirty="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endParaRPr>
          </a:p>
        </p:txBody>
      </p:sp>
      <p:sp>
        <p:nvSpPr>
          <p:cNvPr id="7" name="Rectangle 6"/>
          <p:cNvSpPr/>
          <p:nvPr/>
        </p:nvSpPr>
        <p:spPr>
          <a:xfrm>
            <a:off x="412172" y="1948597"/>
            <a:ext cx="6161933" cy="1251803"/>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lumMod val="50000"/>
                  </a:schemeClr>
                </a:solidFill>
                <a:latin typeface="Arial Black" pitchFamily="34" charset="0"/>
              </a:rPr>
              <a:t>Para </a:t>
            </a:r>
            <a:r>
              <a:rPr lang="en-US" sz="2800" dirty="0" err="1">
                <a:solidFill>
                  <a:schemeClr val="accent5">
                    <a:lumMod val="50000"/>
                  </a:schemeClr>
                </a:solidFill>
                <a:latin typeface="Arial Black" pitchFamily="34" charset="0"/>
              </a:rPr>
              <a:t>pejuang</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negarawan</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serta</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ulama</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perlu</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dikenang</a:t>
            </a:r>
            <a:endParaRPr lang="en-US" sz="2800" dirty="0">
              <a:solidFill>
                <a:schemeClr val="accent5">
                  <a:lumMod val="50000"/>
                </a:schemeClr>
              </a:solidFill>
              <a:latin typeface="Arial Black" pitchFamily="34" charset="0"/>
            </a:endParaRPr>
          </a:p>
        </p:txBody>
      </p:sp>
      <p:sp>
        <p:nvSpPr>
          <p:cNvPr id="9" name="Rectangle 8"/>
          <p:cNvSpPr/>
          <p:nvPr/>
        </p:nvSpPr>
        <p:spPr>
          <a:xfrm>
            <a:off x="1828800" y="3505201"/>
            <a:ext cx="7086602" cy="1295400"/>
          </a:xfrm>
          <a:prstGeom prst="rect">
            <a:avLst/>
          </a:prstGeom>
          <a:solidFill>
            <a:schemeClr val="accent3">
              <a:lumMod val="60000"/>
              <a:lumOff val="40000"/>
              <a:alpha val="8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accent3">
                    <a:lumMod val="50000"/>
                  </a:schemeClr>
                </a:solidFill>
                <a:latin typeface="Arial Black" pitchFamily="34" charset="0"/>
              </a:rPr>
              <a:t>Satu</a:t>
            </a:r>
            <a:r>
              <a:rPr lang="en-US" sz="2800" dirty="0" smtClean="0">
                <a:solidFill>
                  <a:schemeClr val="accent3">
                    <a:lumMod val="50000"/>
                  </a:schemeClr>
                </a:solidFill>
                <a:latin typeface="Arial Black" pitchFamily="34" charset="0"/>
              </a:rPr>
              <a:t> </a:t>
            </a:r>
            <a:r>
              <a:rPr lang="en-US" sz="2800" dirty="0" err="1">
                <a:solidFill>
                  <a:schemeClr val="accent3">
                    <a:lumMod val="50000"/>
                  </a:schemeClr>
                </a:solidFill>
                <a:latin typeface="Arial Black" pitchFamily="34" charset="0"/>
              </a:rPr>
              <a:t>nikmat</a:t>
            </a:r>
            <a:r>
              <a:rPr lang="en-US" sz="2800" dirty="0">
                <a:solidFill>
                  <a:schemeClr val="accent3">
                    <a:lumMod val="50000"/>
                  </a:schemeClr>
                </a:solidFill>
                <a:latin typeface="Arial Black" pitchFamily="34" charset="0"/>
              </a:rPr>
              <a:t> </a:t>
            </a:r>
            <a:r>
              <a:rPr lang="en-US" sz="2800" dirty="0" err="1">
                <a:solidFill>
                  <a:schemeClr val="accent3">
                    <a:lumMod val="50000"/>
                  </a:schemeClr>
                </a:solidFill>
                <a:latin typeface="Arial Black" pitchFamily="34" charset="0"/>
              </a:rPr>
              <a:t>besar</a:t>
            </a:r>
            <a:r>
              <a:rPr lang="en-US" sz="2800" dirty="0">
                <a:solidFill>
                  <a:schemeClr val="accent3">
                    <a:lumMod val="50000"/>
                  </a:schemeClr>
                </a:solidFill>
                <a:latin typeface="Arial Black" pitchFamily="34" charset="0"/>
              </a:rPr>
              <a:t> </a:t>
            </a:r>
            <a:r>
              <a:rPr lang="en-US" sz="2800" dirty="0" err="1">
                <a:solidFill>
                  <a:schemeClr val="accent3">
                    <a:lumMod val="50000"/>
                  </a:schemeClr>
                </a:solidFill>
                <a:latin typeface="Arial Black" pitchFamily="34" charset="0"/>
              </a:rPr>
              <a:t>dan</a:t>
            </a:r>
            <a:r>
              <a:rPr lang="en-US" sz="2800" dirty="0">
                <a:solidFill>
                  <a:schemeClr val="accent3">
                    <a:lumMod val="50000"/>
                  </a:schemeClr>
                </a:solidFill>
                <a:latin typeface="Arial Black" pitchFamily="34" charset="0"/>
              </a:rPr>
              <a:t> </a:t>
            </a:r>
            <a:r>
              <a:rPr lang="en-US" sz="2800" dirty="0" err="1">
                <a:solidFill>
                  <a:schemeClr val="accent3">
                    <a:lumMod val="50000"/>
                  </a:schemeClr>
                </a:solidFill>
                <a:latin typeface="Arial Black" pitchFamily="34" charset="0"/>
              </a:rPr>
              <a:t>wajib</a:t>
            </a:r>
            <a:r>
              <a:rPr lang="en-US" sz="2800" dirty="0">
                <a:solidFill>
                  <a:schemeClr val="accent3">
                    <a:lumMod val="50000"/>
                  </a:schemeClr>
                </a:solidFill>
                <a:latin typeface="Arial Black" pitchFamily="34" charset="0"/>
              </a:rPr>
              <a:t> </a:t>
            </a:r>
            <a:r>
              <a:rPr lang="en-US" sz="2800" dirty="0" err="1">
                <a:solidFill>
                  <a:schemeClr val="accent3">
                    <a:lumMod val="50000"/>
                  </a:schemeClr>
                </a:solidFill>
                <a:latin typeface="Arial Black" pitchFamily="34" charset="0"/>
              </a:rPr>
              <a:t>untuk</a:t>
            </a:r>
            <a:r>
              <a:rPr lang="en-US" sz="2800" dirty="0">
                <a:solidFill>
                  <a:schemeClr val="accent3">
                    <a:lumMod val="50000"/>
                  </a:schemeClr>
                </a:solidFill>
                <a:latin typeface="Arial Black" pitchFamily="34" charset="0"/>
              </a:rPr>
              <a:t> </a:t>
            </a:r>
            <a:r>
              <a:rPr lang="en-US" sz="2800" dirty="0" err="1">
                <a:solidFill>
                  <a:schemeClr val="accent3">
                    <a:lumMod val="50000"/>
                  </a:schemeClr>
                </a:solidFill>
                <a:latin typeface="Arial Black" pitchFamily="34" charset="0"/>
              </a:rPr>
              <a:t>kita</a:t>
            </a:r>
            <a:r>
              <a:rPr lang="en-US" sz="2800" dirty="0">
                <a:solidFill>
                  <a:schemeClr val="accent3">
                    <a:lumMod val="50000"/>
                  </a:schemeClr>
                </a:solidFill>
                <a:latin typeface="Arial Black" pitchFamily="34" charset="0"/>
              </a:rPr>
              <a:t> </a:t>
            </a:r>
            <a:r>
              <a:rPr lang="en-US" sz="2800" dirty="0" err="1">
                <a:solidFill>
                  <a:schemeClr val="accent3">
                    <a:lumMod val="50000"/>
                  </a:schemeClr>
                </a:solidFill>
                <a:latin typeface="Arial Black" pitchFamily="34" charset="0"/>
              </a:rPr>
              <a:t>syukuri</a:t>
            </a:r>
            <a:r>
              <a:rPr lang="en-US" sz="2800" dirty="0">
                <a:solidFill>
                  <a:schemeClr val="accent3">
                    <a:lumMod val="50000"/>
                  </a:schemeClr>
                </a:solidFill>
                <a:latin typeface="Arial Black" pitchFamily="34" charset="0"/>
              </a:rPr>
              <a:t> </a:t>
            </a:r>
            <a:r>
              <a:rPr lang="en-US" sz="2800" dirty="0" err="1">
                <a:solidFill>
                  <a:schemeClr val="accent3">
                    <a:lumMod val="50000"/>
                  </a:schemeClr>
                </a:solidFill>
                <a:latin typeface="Arial Black" pitchFamily="34" charset="0"/>
              </a:rPr>
              <a:t>dan</a:t>
            </a:r>
            <a:r>
              <a:rPr lang="en-US" sz="2800" dirty="0">
                <a:solidFill>
                  <a:schemeClr val="accent3">
                    <a:lumMod val="50000"/>
                  </a:schemeClr>
                </a:solidFill>
                <a:latin typeface="Arial Black" pitchFamily="34" charset="0"/>
              </a:rPr>
              <a:t> </a:t>
            </a:r>
            <a:r>
              <a:rPr lang="en-US" sz="2800" dirty="0" err="1">
                <a:solidFill>
                  <a:schemeClr val="accent3">
                    <a:lumMod val="50000"/>
                  </a:schemeClr>
                </a:solidFill>
                <a:latin typeface="Arial Black" pitchFamily="34" charset="0"/>
              </a:rPr>
              <a:t>hargainya</a:t>
            </a:r>
            <a:endParaRPr lang="en-US" sz="2800" dirty="0">
              <a:solidFill>
                <a:schemeClr val="accent3">
                  <a:lumMod val="50000"/>
                </a:schemeClr>
              </a:solidFill>
              <a:latin typeface="Arial Black" pitchFamily="34" charset="0"/>
            </a:endParaRPr>
          </a:p>
        </p:txBody>
      </p:sp>
      <p:sp>
        <p:nvSpPr>
          <p:cNvPr id="6" name="Rectangle 5"/>
          <p:cNvSpPr/>
          <p:nvPr/>
        </p:nvSpPr>
        <p:spPr>
          <a:xfrm>
            <a:off x="1151906" y="5181600"/>
            <a:ext cx="6956961" cy="1295400"/>
          </a:xfrm>
          <a:prstGeom prst="rect">
            <a:avLst/>
          </a:prstGeom>
          <a:solidFill>
            <a:schemeClr val="accent2">
              <a:lumMod val="40000"/>
              <a:lumOff val="6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C00000"/>
                </a:solidFill>
                <a:latin typeface="Arial Black" pitchFamily="34" charset="0"/>
              </a:rPr>
              <a:t>Perlu</a:t>
            </a:r>
            <a:r>
              <a:rPr lang="en-US" sz="2400" dirty="0" smtClean="0">
                <a:solidFill>
                  <a:srgbClr val="C00000"/>
                </a:solidFill>
                <a:latin typeface="Arial Black" pitchFamily="34" charset="0"/>
              </a:rPr>
              <a:t> </a:t>
            </a:r>
            <a:r>
              <a:rPr lang="en-US" sz="2400" dirty="0" err="1" smtClean="0">
                <a:solidFill>
                  <a:srgbClr val="C00000"/>
                </a:solidFill>
                <a:latin typeface="Arial Black" pitchFamily="34" charset="0"/>
              </a:rPr>
              <a:t>dijiwai</a:t>
            </a:r>
            <a:r>
              <a:rPr lang="en-US" sz="2400" dirty="0" smtClean="0">
                <a:solidFill>
                  <a:srgbClr val="C00000"/>
                </a:solidFill>
                <a:latin typeface="Arial Black" pitchFamily="34" charset="0"/>
              </a:rPr>
              <a:t> </a:t>
            </a:r>
            <a:r>
              <a:rPr lang="en-US" sz="2400" dirty="0" err="1">
                <a:solidFill>
                  <a:srgbClr val="C00000"/>
                </a:solidFill>
                <a:latin typeface="Arial Black" pitchFamily="34" charset="0"/>
              </a:rPr>
              <a:t>berdasarkan</a:t>
            </a:r>
            <a:r>
              <a:rPr lang="en-US" sz="2400" dirty="0">
                <a:solidFill>
                  <a:srgbClr val="C00000"/>
                </a:solidFill>
                <a:latin typeface="Arial Black" pitchFamily="34" charset="0"/>
              </a:rPr>
              <a:t> </a:t>
            </a:r>
            <a:r>
              <a:rPr lang="en-US" sz="2400" dirty="0" err="1">
                <a:solidFill>
                  <a:srgbClr val="C00000"/>
                </a:solidFill>
                <a:latin typeface="Arial Black" pitchFamily="34" charset="0"/>
              </a:rPr>
              <a:t>landasan</a:t>
            </a:r>
            <a:r>
              <a:rPr lang="en-US" sz="2400" dirty="0">
                <a:solidFill>
                  <a:srgbClr val="C00000"/>
                </a:solidFill>
                <a:latin typeface="Arial Black" pitchFamily="34" charset="0"/>
              </a:rPr>
              <a:t> </a:t>
            </a:r>
            <a:r>
              <a:rPr lang="en-US" sz="2400" dirty="0" err="1">
                <a:solidFill>
                  <a:srgbClr val="C00000"/>
                </a:solidFill>
                <a:latin typeface="Arial Black" pitchFamily="34" charset="0"/>
              </a:rPr>
              <a:t>syariat</a:t>
            </a:r>
            <a:r>
              <a:rPr lang="en-US" sz="2400" dirty="0">
                <a:solidFill>
                  <a:srgbClr val="C00000"/>
                </a:solidFill>
                <a:latin typeface="Arial Black" pitchFamily="34" charset="0"/>
              </a:rPr>
              <a:t> yang </a:t>
            </a:r>
            <a:r>
              <a:rPr lang="en-US" sz="2400" dirty="0" err="1">
                <a:solidFill>
                  <a:srgbClr val="C00000"/>
                </a:solidFill>
                <a:latin typeface="Arial Black" pitchFamily="34" charset="0"/>
              </a:rPr>
              <a:t>digariskan</a:t>
            </a:r>
            <a:r>
              <a:rPr lang="en-US" sz="2400" dirty="0">
                <a:solidFill>
                  <a:srgbClr val="C00000"/>
                </a:solidFill>
                <a:latin typeface="Arial Black" pitchFamily="34" charset="0"/>
              </a:rPr>
              <a:t> </a:t>
            </a:r>
            <a:r>
              <a:rPr lang="en-US" sz="2400" dirty="0" err="1">
                <a:solidFill>
                  <a:srgbClr val="C00000"/>
                </a:solidFill>
                <a:latin typeface="Arial Black" pitchFamily="34" charset="0"/>
              </a:rPr>
              <a:t>oleh</a:t>
            </a:r>
            <a:r>
              <a:rPr lang="en-US" sz="2400" dirty="0">
                <a:solidFill>
                  <a:srgbClr val="C00000"/>
                </a:solidFill>
                <a:latin typeface="Arial Black" pitchFamily="34" charset="0"/>
              </a:rPr>
              <a:t> Allah SWT</a:t>
            </a:r>
          </a:p>
        </p:txBody>
      </p:sp>
    </p:spTree>
    <p:extLst>
      <p:ext uri="{BB962C8B-B14F-4D97-AF65-F5344CB8AC3E}">
        <p14:creationId xmlns:p14="http://schemas.microsoft.com/office/powerpoint/2010/main" val="62415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TotalTime>
  <Words>1417</Words>
  <Application>Microsoft Office PowerPoint</Application>
  <PresentationFormat>On-screen Show (4:3)</PresentationFormat>
  <Paragraphs>161</Paragraphs>
  <Slides>44</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44</vt:i4>
      </vt:variant>
    </vt:vector>
  </HeadingPairs>
  <TitlesOfParts>
    <vt:vector size="60" baseType="lpstr">
      <vt:lpstr>Arial Unicode MS</vt:lpstr>
      <vt:lpstr>Agency FB</vt:lpstr>
      <vt:lpstr>Aharoni</vt:lpstr>
      <vt:lpstr>Arial</vt:lpstr>
      <vt:lpstr>Arial Black</vt:lpstr>
      <vt:lpstr>Berlin Sans FB Demi</vt:lpstr>
      <vt:lpstr>Calibri</vt:lpstr>
      <vt:lpstr>Century Schoolbook</vt:lpstr>
      <vt:lpstr>Cooper Std Black</vt:lpstr>
      <vt:lpstr>Gill Sans Ultra Bold</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111</cp:revision>
  <dcterms:created xsi:type="dcterms:W3CDTF">2017-12-24T04:47:57Z</dcterms:created>
  <dcterms:modified xsi:type="dcterms:W3CDTF">2021-08-25T17:32:54Z</dcterms:modified>
</cp:coreProperties>
</file>